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DM Sans" pitchFamily="2" charset="0"/>
      <p:regular r:id="rId19"/>
    </p:embeddedFont>
    <p:embeddedFont>
      <p:font typeface="DM Sans Bold" panose="020B0604020202020204" charset="0"/>
      <p:regular r:id="rId20"/>
    </p:embeddedFont>
    <p:embeddedFont>
      <p:font typeface="Now" panose="020B0604020202020204" charset="0"/>
      <p:regular r:id="rId21"/>
    </p:embeddedFont>
    <p:embeddedFont>
      <p:font typeface="Now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0.svg"/></Relationships>
</file>

<file path=ppt/slides/_rels/slide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392544" y="4154952"/>
            <a:ext cx="11958151" cy="1929323"/>
            <a:chOff x="0" y="0"/>
            <a:chExt cx="3149472" cy="508135"/>
          </a:xfrm>
        </p:grpSpPr>
        <p:sp>
          <p:nvSpPr>
            <p:cNvPr id="3" name="Freeform 3"/>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145DA0"/>
            </a:solidFill>
          </p:spPr>
          <p:txBody>
            <a:bodyPr/>
            <a:lstStyle/>
            <a:p>
              <a:endParaRPr lang="en-IN"/>
            </a:p>
          </p:txBody>
        </p:sp>
        <p:sp>
          <p:nvSpPr>
            <p:cNvPr id="4" name="TextBox 4"/>
            <p:cNvSpPr txBox="1"/>
            <p:nvPr/>
          </p:nvSpPr>
          <p:spPr>
            <a:xfrm>
              <a:off x="0" y="-28575"/>
              <a:ext cx="3149472" cy="536710"/>
            </a:xfrm>
            <a:prstGeom prst="rect">
              <a:avLst/>
            </a:prstGeom>
          </p:spPr>
          <p:txBody>
            <a:bodyPr lIns="50800" tIns="50800" rIns="50800" bIns="50800" rtlCol="0" anchor="ctr"/>
            <a:lstStyle/>
            <a:p>
              <a:pPr algn="ctr">
                <a:lnSpc>
                  <a:spcPts val="2590"/>
                </a:lnSpc>
              </a:pPr>
              <a:endParaRPr/>
            </a:p>
          </p:txBody>
        </p:sp>
      </p:grpSp>
      <p:sp>
        <p:nvSpPr>
          <p:cNvPr id="5" name="Freeform 5"/>
          <p:cNvSpPr/>
          <p:nvPr/>
        </p:nvSpPr>
        <p:spPr>
          <a:xfrm>
            <a:off x="11208957" y="-1011147"/>
            <a:ext cx="2647750" cy="2647750"/>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6" name="Group 6"/>
          <p:cNvGrpSpPr>
            <a:grpSpLocks noChangeAspect="1"/>
          </p:cNvGrpSpPr>
          <p:nvPr/>
        </p:nvGrpSpPr>
        <p:grpSpPr>
          <a:xfrm>
            <a:off x="10380940" y="649592"/>
            <a:ext cx="7516996" cy="8987817"/>
            <a:chOff x="0" y="0"/>
            <a:chExt cx="8603361" cy="10286746"/>
          </a:xfrm>
        </p:grpSpPr>
        <p:sp>
          <p:nvSpPr>
            <p:cNvPr id="7" name="Freeform 7"/>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t="-12765" b="-12765"/>
              </a:stretch>
            </a:blipFill>
          </p:spPr>
          <p:txBody>
            <a:bodyPr/>
            <a:lstStyle/>
            <a:p>
              <a:endParaRPr lang="en-IN"/>
            </a:p>
          </p:txBody>
        </p:sp>
      </p:grpSp>
      <p:sp>
        <p:nvSpPr>
          <p:cNvPr id="8" name="TextBox 8"/>
          <p:cNvSpPr txBox="1"/>
          <p:nvPr/>
        </p:nvSpPr>
        <p:spPr>
          <a:xfrm>
            <a:off x="721002" y="1351868"/>
            <a:ext cx="11504132" cy="2628900"/>
          </a:xfrm>
          <a:prstGeom prst="rect">
            <a:avLst/>
          </a:prstGeom>
        </p:spPr>
        <p:txBody>
          <a:bodyPr lIns="0" tIns="0" rIns="0" bIns="0" rtlCol="0" anchor="t">
            <a:spAutoFit/>
          </a:bodyPr>
          <a:lstStyle/>
          <a:p>
            <a:pPr>
              <a:lnSpc>
                <a:spcPts val="10283"/>
              </a:lnSpc>
            </a:pPr>
            <a:r>
              <a:rPr lang="en-US" sz="8569">
                <a:solidFill>
                  <a:srgbClr val="FFFBFB"/>
                </a:solidFill>
                <a:latin typeface="Now Bold"/>
              </a:rPr>
              <a:t>PREDICT INCOME LEVELS</a:t>
            </a:r>
          </a:p>
        </p:txBody>
      </p:sp>
      <p:sp>
        <p:nvSpPr>
          <p:cNvPr id="9" name="Freeform 9"/>
          <p:cNvSpPr/>
          <p:nvPr/>
        </p:nvSpPr>
        <p:spPr>
          <a:xfrm>
            <a:off x="-295175" y="8630507"/>
            <a:ext cx="2647750" cy="2647750"/>
          </a:xfrm>
          <a:custGeom>
            <a:avLst/>
            <a:gdLst/>
            <a:ahLst/>
            <a:cxnLst/>
            <a:rect l="l" t="t" r="r" b="b"/>
            <a:pathLst>
              <a:path w="2647750" h="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0" name="TextBox 10"/>
          <p:cNvSpPr txBox="1"/>
          <p:nvPr/>
        </p:nvSpPr>
        <p:spPr>
          <a:xfrm>
            <a:off x="721002" y="4501420"/>
            <a:ext cx="9659937" cy="4129087"/>
          </a:xfrm>
          <a:prstGeom prst="rect">
            <a:avLst/>
          </a:prstGeom>
        </p:spPr>
        <p:txBody>
          <a:bodyPr lIns="0" tIns="0" rIns="0" bIns="0" rtlCol="0" anchor="t">
            <a:spAutoFit/>
          </a:bodyPr>
          <a:lstStyle/>
          <a:p>
            <a:pPr>
              <a:lnSpc>
                <a:spcPts val="3600"/>
              </a:lnSpc>
            </a:pPr>
            <a:r>
              <a:rPr lang="en-US" sz="3000">
                <a:solidFill>
                  <a:srgbClr val="56AEFF"/>
                </a:solidFill>
                <a:latin typeface="Now Bold"/>
              </a:rPr>
              <a:t>TEAM MEMBERS:</a:t>
            </a:r>
          </a:p>
          <a:p>
            <a:pPr>
              <a:lnSpc>
                <a:spcPts val="3600"/>
              </a:lnSpc>
            </a:pPr>
            <a:endParaRPr lang="en-US" sz="3000">
              <a:solidFill>
                <a:srgbClr val="56AEFF"/>
              </a:solidFill>
              <a:latin typeface="Now Bold"/>
            </a:endParaRPr>
          </a:p>
          <a:p>
            <a:pPr>
              <a:lnSpc>
                <a:spcPts val="3600"/>
              </a:lnSpc>
            </a:pPr>
            <a:r>
              <a:rPr lang="en-US" sz="3000">
                <a:solidFill>
                  <a:srgbClr val="FFFFFF"/>
                </a:solidFill>
                <a:latin typeface="Now"/>
              </a:rPr>
              <a:t>Priyaanka Reddy Boothkuri – U70184580</a:t>
            </a:r>
          </a:p>
          <a:p>
            <a:pPr>
              <a:lnSpc>
                <a:spcPts val="3600"/>
              </a:lnSpc>
            </a:pPr>
            <a:r>
              <a:rPr lang="en-US" sz="3000">
                <a:solidFill>
                  <a:srgbClr val="FFFFFF"/>
                </a:solidFill>
                <a:latin typeface="Now"/>
              </a:rPr>
              <a:t>Niharika Mullangi – U57336324</a:t>
            </a:r>
          </a:p>
          <a:p>
            <a:pPr>
              <a:lnSpc>
                <a:spcPts val="3600"/>
              </a:lnSpc>
            </a:pPr>
            <a:r>
              <a:rPr lang="en-US" sz="3000">
                <a:solidFill>
                  <a:srgbClr val="FFFFFF"/>
                </a:solidFill>
                <a:latin typeface="Now"/>
              </a:rPr>
              <a:t>Manogna Tummanepally – U39202669</a:t>
            </a:r>
          </a:p>
          <a:p>
            <a:pPr>
              <a:lnSpc>
                <a:spcPts val="3600"/>
              </a:lnSpc>
            </a:pPr>
            <a:r>
              <a:rPr lang="en-US" sz="3000">
                <a:solidFill>
                  <a:srgbClr val="FFFFFF"/>
                </a:solidFill>
                <a:latin typeface="Now"/>
              </a:rPr>
              <a:t>Pranathi Cheemarla – U22927056</a:t>
            </a:r>
          </a:p>
          <a:p>
            <a:pPr>
              <a:lnSpc>
                <a:spcPts val="3600"/>
              </a:lnSpc>
            </a:pPr>
            <a:r>
              <a:rPr lang="en-US" sz="3000">
                <a:solidFill>
                  <a:srgbClr val="FFFFFF"/>
                </a:solidFill>
                <a:latin typeface="Now"/>
              </a:rPr>
              <a:t>Santhoshini Bojanapally – U88362375</a:t>
            </a:r>
          </a:p>
          <a:p>
            <a:pPr>
              <a:lnSpc>
                <a:spcPts val="3600"/>
              </a:lnSpc>
            </a:pPr>
            <a:endParaRPr lang="en-US" sz="3000">
              <a:solidFill>
                <a:srgbClr val="FFFFFF"/>
              </a:solidFill>
              <a:latin typeface="Now"/>
            </a:endParaRPr>
          </a:p>
          <a:p>
            <a:pPr>
              <a:lnSpc>
                <a:spcPts val="3600"/>
              </a:lnSpc>
            </a:pPr>
            <a:endParaRPr lang="en-US" sz="3000">
              <a:solidFill>
                <a:srgbClr val="FFFFFF"/>
              </a:solidFill>
              <a:latin typeface="Now"/>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6093797" y="3368497"/>
            <a:ext cx="4161751" cy="1184729"/>
            <a:chOff x="0" y="0"/>
            <a:chExt cx="2565722" cy="730386"/>
          </a:xfrm>
        </p:grpSpPr>
        <p:sp>
          <p:nvSpPr>
            <p:cNvPr id="3" name="Freeform 3"/>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0071C9"/>
            </a:solidFill>
          </p:spPr>
          <p:txBody>
            <a:bodyPr/>
            <a:lstStyle/>
            <a:p>
              <a:endParaRPr lang="en-IN"/>
            </a:p>
          </p:txBody>
        </p:sp>
        <p:sp>
          <p:nvSpPr>
            <p:cNvPr id="4" name="TextBox 4"/>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5" name="Group 5"/>
          <p:cNvGrpSpPr/>
          <p:nvPr/>
        </p:nvGrpSpPr>
        <p:grpSpPr>
          <a:xfrm>
            <a:off x="7724615" y="4553226"/>
            <a:ext cx="4161751" cy="1184729"/>
            <a:chOff x="0" y="0"/>
            <a:chExt cx="2565722" cy="730386"/>
          </a:xfrm>
        </p:grpSpPr>
        <p:sp>
          <p:nvSpPr>
            <p:cNvPr id="6" name="Freeform 6"/>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56AEFF"/>
            </a:solidFill>
          </p:spPr>
          <p:txBody>
            <a:bodyPr/>
            <a:lstStyle/>
            <a:p>
              <a:endParaRPr lang="en-IN"/>
            </a:p>
          </p:txBody>
        </p:sp>
        <p:sp>
          <p:nvSpPr>
            <p:cNvPr id="7" name="TextBox 7"/>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8" name="Group 8"/>
          <p:cNvGrpSpPr/>
          <p:nvPr/>
        </p:nvGrpSpPr>
        <p:grpSpPr>
          <a:xfrm rot="-10800000">
            <a:off x="6758203" y="5737955"/>
            <a:ext cx="4161751" cy="1184729"/>
            <a:chOff x="0" y="0"/>
            <a:chExt cx="2565722" cy="730386"/>
          </a:xfrm>
        </p:grpSpPr>
        <p:sp>
          <p:nvSpPr>
            <p:cNvPr id="9" name="Freeform 9"/>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4BD1FB"/>
            </a:solidFill>
          </p:spPr>
          <p:txBody>
            <a:bodyPr/>
            <a:lstStyle/>
            <a:p>
              <a:endParaRPr lang="en-IN"/>
            </a:p>
          </p:txBody>
        </p:sp>
        <p:sp>
          <p:nvSpPr>
            <p:cNvPr id="10" name="TextBox 10"/>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11" name="Group 11"/>
          <p:cNvGrpSpPr/>
          <p:nvPr/>
        </p:nvGrpSpPr>
        <p:grpSpPr>
          <a:xfrm>
            <a:off x="7724615" y="6918503"/>
            <a:ext cx="4161751" cy="1184729"/>
            <a:chOff x="0" y="0"/>
            <a:chExt cx="2565722" cy="730386"/>
          </a:xfrm>
        </p:grpSpPr>
        <p:sp>
          <p:nvSpPr>
            <p:cNvPr id="12" name="Freeform 12"/>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CFF4FF"/>
            </a:solidFill>
          </p:spPr>
          <p:txBody>
            <a:bodyPr/>
            <a:lstStyle/>
            <a:p>
              <a:endParaRPr lang="en-IN"/>
            </a:p>
          </p:txBody>
        </p:sp>
        <p:sp>
          <p:nvSpPr>
            <p:cNvPr id="13" name="TextBox 13"/>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sp>
        <p:nvSpPr>
          <p:cNvPr id="14" name="TextBox 14"/>
          <p:cNvSpPr txBox="1"/>
          <p:nvPr/>
        </p:nvSpPr>
        <p:spPr>
          <a:xfrm>
            <a:off x="7988487" y="4829451"/>
            <a:ext cx="3634007" cy="578181"/>
          </a:xfrm>
          <a:prstGeom prst="rect">
            <a:avLst/>
          </a:prstGeom>
        </p:spPr>
        <p:txBody>
          <a:bodyPr lIns="0" tIns="0" rIns="0" bIns="0" rtlCol="0" anchor="t">
            <a:spAutoFit/>
          </a:bodyPr>
          <a:lstStyle/>
          <a:p>
            <a:pPr marL="0" lvl="0" indent="0" algn="ctr">
              <a:lnSpc>
                <a:spcPts val="4771"/>
              </a:lnSpc>
              <a:spcBef>
                <a:spcPct val="0"/>
              </a:spcBef>
            </a:pPr>
            <a:r>
              <a:rPr lang="en-US" sz="3457">
                <a:solidFill>
                  <a:srgbClr val="051D40"/>
                </a:solidFill>
                <a:latin typeface="DM Sans Bold"/>
              </a:rPr>
              <a:t>True Negative</a:t>
            </a:r>
          </a:p>
        </p:txBody>
      </p:sp>
      <p:sp>
        <p:nvSpPr>
          <p:cNvPr id="15" name="TextBox 15"/>
          <p:cNvSpPr txBox="1"/>
          <p:nvPr/>
        </p:nvSpPr>
        <p:spPr>
          <a:xfrm>
            <a:off x="6143943" y="3724466"/>
            <a:ext cx="4061458" cy="422623"/>
          </a:xfrm>
          <a:prstGeom prst="rect">
            <a:avLst/>
          </a:prstGeom>
        </p:spPr>
        <p:txBody>
          <a:bodyPr lIns="0" tIns="0" rIns="0" bIns="0" rtlCol="0" anchor="t">
            <a:spAutoFit/>
          </a:bodyPr>
          <a:lstStyle/>
          <a:p>
            <a:pPr marL="0" lvl="0" indent="0" algn="ctr">
              <a:lnSpc>
                <a:spcPts val="3146"/>
              </a:lnSpc>
            </a:pPr>
            <a:r>
              <a:rPr lang="en-US" sz="3457">
                <a:solidFill>
                  <a:srgbClr val="051D40"/>
                </a:solidFill>
                <a:latin typeface="DM Sans Bold"/>
              </a:rPr>
              <a:t>True Positive</a:t>
            </a:r>
          </a:p>
        </p:txBody>
      </p:sp>
      <p:sp>
        <p:nvSpPr>
          <p:cNvPr id="16" name="TextBox 16"/>
          <p:cNvSpPr txBox="1"/>
          <p:nvPr/>
        </p:nvSpPr>
        <p:spPr>
          <a:xfrm>
            <a:off x="6854204" y="6114319"/>
            <a:ext cx="3969748" cy="475445"/>
          </a:xfrm>
          <a:prstGeom prst="rect">
            <a:avLst/>
          </a:prstGeom>
        </p:spPr>
        <p:txBody>
          <a:bodyPr lIns="0" tIns="0" rIns="0" bIns="0" rtlCol="0" anchor="t">
            <a:spAutoFit/>
          </a:bodyPr>
          <a:lstStyle/>
          <a:p>
            <a:pPr marL="0" lvl="0" indent="0" algn="ctr">
              <a:lnSpc>
                <a:spcPts val="3630"/>
              </a:lnSpc>
            </a:pPr>
            <a:r>
              <a:rPr lang="en-US" sz="3457">
                <a:solidFill>
                  <a:srgbClr val="051D40"/>
                </a:solidFill>
                <a:latin typeface="DM Sans Bold"/>
              </a:rPr>
              <a:t>False Positive</a:t>
            </a:r>
          </a:p>
        </p:txBody>
      </p:sp>
      <p:sp>
        <p:nvSpPr>
          <p:cNvPr id="17" name="TextBox 17"/>
          <p:cNvSpPr txBox="1"/>
          <p:nvPr/>
        </p:nvSpPr>
        <p:spPr>
          <a:xfrm>
            <a:off x="8168978" y="7198908"/>
            <a:ext cx="3453516" cy="578181"/>
          </a:xfrm>
          <a:prstGeom prst="rect">
            <a:avLst/>
          </a:prstGeom>
        </p:spPr>
        <p:txBody>
          <a:bodyPr lIns="0" tIns="0" rIns="0" bIns="0" rtlCol="0" anchor="t">
            <a:spAutoFit/>
          </a:bodyPr>
          <a:lstStyle/>
          <a:p>
            <a:pPr marL="0" lvl="0" indent="0" algn="ctr">
              <a:lnSpc>
                <a:spcPts val="4771"/>
              </a:lnSpc>
              <a:spcBef>
                <a:spcPct val="0"/>
              </a:spcBef>
            </a:pPr>
            <a:r>
              <a:rPr lang="en-US" sz="3457">
                <a:solidFill>
                  <a:srgbClr val="051D40"/>
                </a:solidFill>
                <a:latin typeface="DM Sans Bold"/>
              </a:rPr>
              <a:t>False Negative</a:t>
            </a:r>
          </a:p>
        </p:txBody>
      </p:sp>
      <p:sp>
        <p:nvSpPr>
          <p:cNvPr id="18" name="Freeform 18"/>
          <p:cNvSpPr/>
          <p:nvPr/>
        </p:nvSpPr>
        <p:spPr>
          <a:xfrm>
            <a:off x="-2519628" y="7227483"/>
            <a:ext cx="7086596" cy="7086596"/>
          </a:xfrm>
          <a:custGeom>
            <a:avLst/>
            <a:gdLst/>
            <a:ahLst/>
            <a:cxnLst/>
            <a:rect l="l" t="t" r="r" b="b"/>
            <a:pathLst>
              <a:path w="7086596" h="7086596">
                <a:moveTo>
                  <a:pt x="0" y="0"/>
                </a:moveTo>
                <a:lnTo>
                  <a:pt x="7086596" y="0"/>
                </a:lnTo>
                <a:lnTo>
                  <a:pt x="7086596" y="7086596"/>
                </a:lnTo>
                <a:lnTo>
                  <a:pt x="0" y="70865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9" name="Freeform 19"/>
          <p:cNvSpPr/>
          <p:nvPr/>
        </p:nvSpPr>
        <p:spPr>
          <a:xfrm rot="10436461">
            <a:off x="14152110" y="-4118246"/>
            <a:ext cx="6566182" cy="6566182"/>
          </a:xfrm>
          <a:custGeom>
            <a:avLst/>
            <a:gdLst/>
            <a:ahLst/>
            <a:cxnLst/>
            <a:rect l="l" t="t" r="r" b="b"/>
            <a:pathLst>
              <a:path w="6566182" h="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20" name="TextBox 20"/>
          <p:cNvSpPr txBox="1"/>
          <p:nvPr/>
        </p:nvSpPr>
        <p:spPr>
          <a:xfrm>
            <a:off x="943308" y="1027162"/>
            <a:ext cx="14055956" cy="1009650"/>
          </a:xfrm>
          <a:prstGeom prst="rect">
            <a:avLst/>
          </a:prstGeom>
        </p:spPr>
        <p:txBody>
          <a:bodyPr lIns="0" tIns="0" rIns="0" bIns="0" rtlCol="0" anchor="t">
            <a:spAutoFit/>
          </a:bodyPr>
          <a:lstStyle/>
          <a:p>
            <a:pPr marL="0" lvl="0" indent="0">
              <a:lnSpc>
                <a:spcPts val="7884"/>
              </a:lnSpc>
              <a:spcBef>
                <a:spcPct val="0"/>
              </a:spcBef>
            </a:pPr>
            <a:r>
              <a:rPr lang="en-US" sz="6570">
                <a:solidFill>
                  <a:srgbClr val="FFFFFF"/>
                </a:solidFill>
                <a:latin typeface="Now Bold"/>
              </a:rPr>
              <a:t>PERFORMANCE INDICATORS</a:t>
            </a:r>
          </a:p>
        </p:txBody>
      </p:sp>
      <p:sp>
        <p:nvSpPr>
          <p:cNvPr id="21" name="TextBox 21"/>
          <p:cNvSpPr txBox="1"/>
          <p:nvPr/>
        </p:nvSpPr>
        <p:spPr>
          <a:xfrm>
            <a:off x="233027" y="3065512"/>
            <a:ext cx="5860769" cy="1743075"/>
          </a:xfrm>
          <a:prstGeom prst="rect">
            <a:avLst/>
          </a:prstGeom>
        </p:spPr>
        <p:txBody>
          <a:bodyPr lIns="0" tIns="0" rIns="0" bIns="0" rtlCol="0" anchor="t">
            <a:spAutoFit/>
          </a:bodyPr>
          <a:lstStyle/>
          <a:p>
            <a:pPr>
              <a:lnSpc>
                <a:spcPts val="3450"/>
              </a:lnSpc>
            </a:pPr>
            <a:r>
              <a:rPr lang="en-US" sz="2500">
                <a:solidFill>
                  <a:srgbClr val="FFFFFF"/>
                </a:solidFill>
                <a:latin typeface="DM Sans"/>
              </a:rPr>
              <a:t>Represent instances where the model correctly identifies high-income individuals, enabling businesses to effectively target luxury brands to them</a:t>
            </a:r>
          </a:p>
        </p:txBody>
      </p:sp>
      <p:sp>
        <p:nvSpPr>
          <p:cNvPr id="22" name="TextBox 22"/>
          <p:cNvSpPr txBox="1"/>
          <p:nvPr/>
        </p:nvSpPr>
        <p:spPr>
          <a:xfrm>
            <a:off x="11886366" y="3933094"/>
            <a:ext cx="6225797" cy="2133600"/>
          </a:xfrm>
          <a:prstGeom prst="rect">
            <a:avLst/>
          </a:prstGeom>
        </p:spPr>
        <p:txBody>
          <a:bodyPr lIns="0" tIns="0" rIns="0" bIns="0" rtlCol="0" anchor="t">
            <a:spAutoFit/>
          </a:bodyPr>
          <a:lstStyle/>
          <a:p>
            <a:pPr algn="ctr">
              <a:lnSpc>
                <a:spcPts val="3449"/>
              </a:lnSpc>
              <a:spcBef>
                <a:spcPct val="0"/>
              </a:spcBef>
            </a:pPr>
            <a:r>
              <a:rPr lang="en-US" sz="2499">
                <a:solidFill>
                  <a:srgbClr val="FFFFFF"/>
                </a:solidFill>
                <a:latin typeface="DM Sans"/>
              </a:rPr>
              <a:t>Correspond to cases where the model accurately identifies low-income individuals, facilitating the targeting of budget-conscious consumers by discount stores. </a:t>
            </a:r>
          </a:p>
        </p:txBody>
      </p:sp>
      <p:sp>
        <p:nvSpPr>
          <p:cNvPr id="23" name="TextBox 23"/>
          <p:cNvSpPr txBox="1"/>
          <p:nvPr/>
        </p:nvSpPr>
        <p:spPr>
          <a:xfrm>
            <a:off x="532406" y="5451928"/>
            <a:ext cx="6225797" cy="1704975"/>
          </a:xfrm>
          <a:prstGeom prst="rect">
            <a:avLst/>
          </a:prstGeom>
        </p:spPr>
        <p:txBody>
          <a:bodyPr lIns="0" tIns="0" rIns="0" bIns="0" rtlCol="0" anchor="t">
            <a:spAutoFit/>
          </a:bodyPr>
          <a:lstStyle/>
          <a:p>
            <a:pPr algn="ctr">
              <a:lnSpc>
                <a:spcPts val="3449"/>
              </a:lnSpc>
              <a:spcBef>
                <a:spcPct val="0"/>
              </a:spcBef>
            </a:pPr>
            <a:r>
              <a:rPr lang="en-US" sz="2499">
                <a:solidFill>
                  <a:srgbClr val="FFFFFF"/>
                </a:solidFill>
                <a:latin typeface="DM Sans"/>
              </a:rPr>
              <a:t>Represent instances where the model incorrectly classifies low-income individuals as high-income, potentially leading to misdirected marketing efforts. </a:t>
            </a:r>
          </a:p>
        </p:txBody>
      </p:sp>
      <p:sp>
        <p:nvSpPr>
          <p:cNvPr id="24" name="TextBox 24"/>
          <p:cNvSpPr txBox="1"/>
          <p:nvPr/>
        </p:nvSpPr>
        <p:spPr>
          <a:xfrm>
            <a:off x="11886366" y="6763345"/>
            <a:ext cx="6225797" cy="1704975"/>
          </a:xfrm>
          <a:prstGeom prst="rect">
            <a:avLst/>
          </a:prstGeom>
        </p:spPr>
        <p:txBody>
          <a:bodyPr lIns="0" tIns="0" rIns="0" bIns="0" rtlCol="0" anchor="t">
            <a:spAutoFit/>
          </a:bodyPr>
          <a:lstStyle/>
          <a:p>
            <a:pPr algn="ctr">
              <a:lnSpc>
                <a:spcPts val="3449"/>
              </a:lnSpc>
              <a:spcBef>
                <a:spcPct val="0"/>
              </a:spcBef>
            </a:pPr>
            <a:r>
              <a:rPr lang="en-US" sz="2499">
                <a:solidFill>
                  <a:srgbClr val="FFFFFF"/>
                </a:solidFill>
                <a:latin typeface="DM Sans"/>
              </a:rPr>
              <a:t>Occur when the model wrongly categorizes high-income individuals as low-income, potentially missing out on revenue opportunities.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1141519" y="835858"/>
            <a:ext cx="7087651" cy="976162"/>
          </a:xfrm>
          <a:prstGeom prst="rect">
            <a:avLst/>
          </a:prstGeom>
        </p:spPr>
        <p:txBody>
          <a:bodyPr lIns="0" tIns="0" rIns="0" bIns="0" rtlCol="0" anchor="t">
            <a:spAutoFit/>
          </a:bodyPr>
          <a:lstStyle/>
          <a:p>
            <a:pPr marL="0" lvl="0" indent="0">
              <a:lnSpc>
                <a:spcPts val="7711"/>
              </a:lnSpc>
              <a:spcBef>
                <a:spcPct val="0"/>
              </a:spcBef>
            </a:pPr>
            <a:r>
              <a:rPr lang="en-US" sz="6426">
                <a:solidFill>
                  <a:srgbClr val="56AEFF"/>
                </a:solidFill>
                <a:latin typeface="Now Bold"/>
              </a:rPr>
              <a:t>RESULT</a:t>
            </a:r>
          </a:p>
        </p:txBody>
      </p:sp>
      <p:sp>
        <p:nvSpPr>
          <p:cNvPr id="3" name="Freeform 3"/>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IN"/>
          </a:p>
        </p:txBody>
      </p:sp>
      <p:graphicFrame>
        <p:nvGraphicFramePr>
          <p:cNvPr id="5" name="Table 5"/>
          <p:cNvGraphicFramePr>
            <a:graphicFrameLocks noGrp="1"/>
          </p:cNvGraphicFramePr>
          <p:nvPr/>
        </p:nvGraphicFramePr>
        <p:xfrm>
          <a:off x="1276216" y="2705456"/>
          <a:ext cx="15609973" cy="5367662"/>
        </p:xfrm>
        <a:graphic>
          <a:graphicData uri="http://schemas.openxmlformats.org/drawingml/2006/table">
            <a:tbl>
              <a:tblPr/>
              <a:tblGrid>
                <a:gridCol w="2457910">
                  <a:extLst>
                    <a:ext uri="{9D8B030D-6E8A-4147-A177-3AD203B41FA5}">
                      <a16:colId xmlns:a16="http://schemas.microsoft.com/office/drawing/2014/main" val="20000"/>
                    </a:ext>
                  </a:extLst>
                </a:gridCol>
                <a:gridCol w="2310699">
                  <a:extLst>
                    <a:ext uri="{9D8B030D-6E8A-4147-A177-3AD203B41FA5}">
                      <a16:colId xmlns:a16="http://schemas.microsoft.com/office/drawing/2014/main" val="20001"/>
                    </a:ext>
                  </a:extLst>
                </a:gridCol>
                <a:gridCol w="2584126">
                  <a:extLst>
                    <a:ext uri="{9D8B030D-6E8A-4147-A177-3AD203B41FA5}">
                      <a16:colId xmlns:a16="http://schemas.microsoft.com/office/drawing/2014/main" val="20002"/>
                    </a:ext>
                  </a:extLst>
                </a:gridCol>
                <a:gridCol w="2625863">
                  <a:extLst>
                    <a:ext uri="{9D8B030D-6E8A-4147-A177-3AD203B41FA5}">
                      <a16:colId xmlns:a16="http://schemas.microsoft.com/office/drawing/2014/main" val="20003"/>
                    </a:ext>
                  </a:extLst>
                </a:gridCol>
                <a:gridCol w="2647554">
                  <a:extLst>
                    <a:ext uri="{9D8B030D-6E8A-4147-A177-3AD203B41FA5}">
                      <a16:colId xmlns:a16="http://schemas.microsoft.com/office/drawing/2014/main" val="20004"/>
                    </a:ext>
                  </a:extLst>
                </a:gridCol>
                <a:gridCol w="2983821">
                  <a:extLst>
                    <a:ext uri="{9D8B030D-6E8A-4147-A177-3AD203B41FA5}">
                      <a16:colId xmlns:a16="http://schemas.microsoft.com/office/drawing/2014/main" val="20005"/>
                    </a:ext>
                  </a:extLst>
                </a:gridCol>
              </a:tblGrid>
              <a:tr h="1104589">
                <a:tc>
                  <a:txBody>
                    <a:bodyPr/>
                    <a:lstStyle/>
                    <a:p>
                      <a:pPr algn="ctr">
                        <a:lnSpc>
                          <a:spcPts val="2100"/>
                        </a:lnSpc>
                        <a:defRPr/>
                      </a:pP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tcPr>
                </a:tc>
                <a:tc>
                  <a:txBody>
                    <a:bodyPr/>
                    <a:lstStyle/>
                    <a:p>
                      <a:pPr algn="ctr">
                        <a:lnSpc>
                          <a:spcPts val="3779"/>
                        </a:lnSpc>
                        <a:defRPr/>
                      </a:pPr>
                      <a:r>
                        <a:rPr lang="en-US" sz="2700">
                          <a:solidFill>
                            <a:srgbClr val="000000"/>
                          </a:solidFill>
                          <a:latin typeface="DM Sans Bold"/>
                        </a:rPr>
                        <a:t>Accuracy</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3779"/>
                        </a:lnSpc>
                        <a:defRPr/>
                      </a:pPr>
                      <a:r>
                        <a:rPr lang="en-US" sz="2700">
                          <a:solidFill>
                            <a:srgbClr val="000000"/>
                          </a:solidFill>
                          <a:latin typeface="DM Sans Bold"/>
                        </a:rPr>
                        <a:t>Precision</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3779"/>
                        </a:lnSpc>
                        <a:defRPr/>
                      </a:pPr>
                      <a:r>
                        <a:rPr lang="en-US" sz="2700">
                          <a:solidFill>
                            <a:srgbClr val="000000"/>
                          </a:solidFill>
                          <a:latin typeface="DM Sans Bold"/>
                        </a:rPr>
                        <a:t>Recall</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3779"/>
                        </a:lnSpc>
                        <a:defRPr/>
                      </a:pPr>
                      <a:r>
                        <a:rPr lang="en-US" sz="2700">
                          <a:solidFill>
                            <a:srgbClr val="000000"/>
                          </a:solidFill>
                          <a:latin typeface="DM Sans Bold"/>
                        </a:rPr>
                        <a:t>F1 - Score</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3779"/>
                        </a:lnSpc>
                        <a:defRPr/>
                      </a:pPr>
                      <a:r>
                        <a:rPr lang="en-US" sz="2700">
                          <a:solidFill>
                            <a:srgbClr val="000000"/>
                          </a:solidFill>
                          <a:latin typeface="DM Sans Bold"/>
                        </a:rPr>
                        <a:t>ROU-AUC</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535037">
                <a:tc>
                  <a:txBody>
                    <a:bodyPr/>
                    <a:lstStyle/>
                    <a:p>
                      <a:pPr algn="ctr">
                        <a:lnSpc>
                          <a:spcPts val="3779"/>
                        </a:lnSpc>
                        <a:defRPr/>
                      </a:pPr>
                      <a:r>
                        <a:rPr lang="en-US" sz="2699">
                          <a:solidFill>
                            <a:srgbClr val="000000"/>
                          </a:solidFill>
                          <a:latin typeface="DM Sans Bold"/>
                        </a:rPr>
                        <a:t>Logistic Regression</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3779"/>
                        </a:lnSpc>
                        <a:defRPr/>
                      </a:pPr>
                      <a:r>
                        <a:rPr lang="en-US" sz="2700">
                          <a:solidFill>
                            <a:srgbClr val="000000"/>
                          </a:solidFill>
                          <a:latin typeface="DM Sans"/>
                        </a:rPr>
                        <a:t>82.1</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3779"/>
                        </a:lnSpc>
                        <a:defRPr/>
                      </a:pPr>
                      <a:r>
                        <a:rPr lang="en-US" sz="2700">
                          <a:solidFill>
                            <a:srgbClr val="000000"/>
                          </a:solidFill>
                          <a:latin typeface="DM Sans"/>
                        </a:rPr>
                        <a:t>60.36</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3779"/>
                        </a:lnSpc>
                        <a:defRPr/>
                      </a:pPr>
                      <a:r>
                        <a:rPr lang="en-US" sz="2700">
                          <a:solidFill>
                            <a:srgbClr val="000000"/>
                          </a:solidFill>
                          <a:latin typeface="DM Sans"/>
                        </a:rPr>
                        <a:t>75.03</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3779"/>
                        </a:lnSpc>
                        <a:defRPr/>
                      </a:pPr>
                      <a:r>
                        <a:rPr lang="en-US" sz="2700">
                          <a:solidFill>
                            <a:srgbClr val="000000"/>
                          </a:solidFill>
                          <a:latin typeface="DM Sans"/>
                        </a:rPr>
                        <a:t>66.91</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3779"/>
                        </a:lnSpc>
                        <a:defRPr/>
                      </a:pPr>
                      <a:r>
                        <a:rPr lang="en-US" sz="2700">
                          <a:solidFill>
                            <a:srgbClr val="000000"/>
                          </a:solidFill>
                          <a:latin typeface="DM Sans"/>
                        </a:rPr>
                        <a:t>89.04</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535037">
                <a:tc>
                  <a:txBody>
                    <a:bodyPr/>
                    <a:lstStyle/>
                    <a:p>
                      <a:pPr algn="ctr">
                        <a:lnSpc>
                          <a:spcPts val="3779"/>
                        </a:lnSpc>
                        <a:defRPr/>
                      </a:pPr>
                      <a:r>
                        <a:rPr lang="en-US" sz="2699">
                          <a:solidFill>
                            <a:srgbClr val="000000"/>
                          </a:solidFill>
                          <a:latin typeface="DM Sans Bold"/>
                        </a:rPr>
                        <a:t>Random Forest</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3779"/>
                        </a:lnSpc>
                        <a:defRPr/>
                      </a:pPr>
                      <a:r>
                        <a:rPr lang="en-US" sz="2700">
                          <a:solidFill>
                            <a:srgbClr val="000000"/>
                          </a:solidFill>
                          <a:latin typeface="DM Sans"/>
                        </a:rPr>
                        <a:t>82.79</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3779"/>
                        </a:lnSpc>
                        <a:defRPr/>
                      </a:pPr>
                      <a:r>
                        <a:rPr lang="en-US" sz="2700">
                          <a:solidFill>
                            <a:srgbClr val="000000"/>
                          </a:solidFill>
                          <a:latin typeface="DM Sans"/>
                        </a:rPr>
                        <a:t>60.83</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3779"/>
                        </a:lnSpc>
                        <a:defRPr/>
                      </a:pPr>
                      <a:r>
                        <a:rPr lang="en-US" sz="2700">
                          <a:solidFill>
                            <a:srgbClr val="000000"/>
                          </a:solidFill>
                          <a:latin typeface="DM Sans"/>
                        </a:rPr>
                        <a:t>80.36</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3779"/>
                        </a:lnSpc>
                        <a:defRPr/>
                      </a:pPr>
                      <a:r>
                        <a:rPr lang="en-US" sz="2700">
                          <a:solidFill>
                            <a:srgbClr val="000000"/>
                          </a:solidFill>
                          <a:latin typeface="DM Sans"/>
                        </a:rPr>
                        <a:t>69.24</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3779"/>
                        </a:lnSpc>
                        <a:defRPr/>
                      </a:pPr>
                      <a:r>
                        <a:rPr lang="en-US" sz="2700">
                          <a:solidFill>
                            <a:srgbClr val="000000"/>
                          </a:solidFill>
                          <a:latin typeface="DM Sans"/>
                        </a:rPr>
                        <a:t>90.66</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193000">
                <a:tc>
                  <a:txBody>
                    <a:bodyPr/>
                    <a:lstStyle/>
                    <a:p>
                      <a:pPr algn="ctr">
                        <a:lnSpc>
                          <a:spcPts val="3779"/>
                        </a:lnSpc>
                        <a:defRPr/>
                      </a:pPr>
                      <a:r>
                        <a:rPr lang="en-US" sz="2699">
                          <a:solidFill>
                            <a:srgbClr val="000000"/>
                          </a:solidFill>
                          <a:latin typeface="DM Sans Bold"/>
                        </a:rPr>
                        <a:t>XGBoost</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3779"/>
                        </a:lnSpc>
                        <a:defRPr/>
                      </a:pPr>
                      <a:r>
                        <a:rPr lang="en-US" sz="2700">
                          <a:solidFill>
                            <a:srgbClr val="000000"/>
                          </a:solidFill>
                          <a:latin typeface="DM Sans"/>
                        </a:rPr>
                        <a:t>79.30</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3779"/>
                        </a:lnSpc>
                        <a:defRPr/>
                      </a:pPr>
                      <a:r>
                        <a:rPr lang="en-US" sz="2700">
                          <a:solidFill>
                            <a:srgbClr val="000000"/>
                          </a:solidFill>
                          <a:latin typeface="DM Sans"/>
                        </a:rPr>
                        <a:t>54.57</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3779"/>
                        </a:lnSpc>
                        <a:defRPr/>
                      </a:pPr>
                      <a:r>
                        <a:rPr lang="en-US" sz="2700">
                          <a:solidFill>
                            <a:srgbClr val="000000"/>
                          </a:solidFill>
                          <a:latin typeface="DM Sans"/>
                        </a:rPr>
                        <a:t>84.46</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3779"/>
                        </a:lnSpc>
                        <a:defRPr/>
                      </a:pPr>
                      <a:r>
                        <a:rPr lang="en-US" sz="2700">
                          <a:solidFill>
                            <a:srgbClr val="000000"/>
                          </a:solidFill>
                          <a:latin typeface="DM Sans"/>
                        </a:rPr>
                        <a:t>66.30</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tc>
                  <a:txBody>
                    <a:bodyPr/>
                    <a:lstStyle/>
                    <a:p>
                      <a:pPr algn="ctr">
                        <a:lnSpc>
                          <a:spcPts val="3779"/>
                        </a:lnSpc>
                        <a:defRPr/>
                      </a:pPr>
                      <a:r>
                        <a:rPr lang="en-US" sz="2700">
                          <a:solidFill>
                            <a:srgbClr val="000000"/>
                          </a:solidFill>
                          <a:latin typeface="DM Sans"/>
                        </a:rPr>
                        <a:t>90.02</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1028700" y="1028700"/>
            <a:ext cx="8197288" cy="823912"/>
          </a:xfrm>
          <a:prstGeom prst="rect">
            <a:avLst/>
          </a:prstGeom>
        </p:spPr>
        <p:txBody>
          <a:bodyPr lIns="0" tIns="0" rIns="0" bIns="0" rtlCol="0" anchor="t">
            <a:spAutoFit/>
          </a:bodyPr>
          <a:lstStyle/>
          <a:p>
            <a:pPr marL="0" lvl="0" indent="0">
              <a:lnSpc>
                <a:spcPts val="6451"/>
              </a:lnSpc>
              <a:spcBef>
                <a:spcPct val="0"/>
              </a:spcBef>
            </a:pPr>
            <a:r>
              <a:rPr lang="en-US" sz="5376">
                <a:solidFill>
                  <a:srgbClr val="FFFFFF"/>
                </a:solidFill>
                <a:latin typeface="Now Bold"/>
              </a:rPr>
              <a:t>CONCLUSION</a:t>
            </a:r>
          </a:p>
        </p:txBody>
      </p:sp>
      <p:sp>
        <p:nvSpPr>
          <p:cNvPr id="3" name="TextBox 3"/>
          <p:cNvSpPr txBox="1"/>
          <p:nvPr/>
        </p:nvSpPr>
        <p:spPr>
          <a:xfrm>
            <a:off x="683084" y="2296667"/>
            <a:ext cx="16921831" cy="5958459"/>
          </a:xfrm>
          <a:prstGeom prst="rect">
            <a:avLst/>
          </a:prstGeom>
        </p:spPr>
        <p:txBody>
          <a:bodyPr lIns="0" tIns="0" rIns="0" bIns="0" rtlCol="0" anchor="t">
            <a:spAutoFit/>
          </a:bodyPr>
          <a:lstStyle/>
          <a:p>
            <a:pPr marL="669288" lvl="1" indent="-334644" algn="just">
              <a:lnSpc>
                <a:spcPts val="4277"/>
              </a:lnSpc>
              <a:buFont typeface="Arial"/>
              <a:buChar char="•"/>
            </a:pPr>
            <a:r>
              <a:rPr lang="en-US" sz="3099">
                <a:solidFill>
                  <a:srgbClr val="FFFFFF"/>
                </a:solidFill>
                <a:latin typeface="DM Sans Bold"/>
              </a:rPr>
              <a:t>Random Forest</a:t>
            </a:r>
            <a:r>
              <a:rPr lang="en-US" sz="3099">
                <a:solidFill>
                  <a:srgbClr val="FFFFFF"/>
                </a:solidFill>
                <a:latin typeface="DM Sans"/>
              </a:rPr>
              <a:t> appears to be the best-performing model in terms of </a:t>
            </a:r>
            <a:r>
              <a:rPr lang="en-US" sz="3099">
                <a:solidFill>
                  <a:srgbClr val="FFFFFF"/>
                </a:solidFill>
                <a:latin typeface="DM Sans Bold"/>
              </a:rPr>
              <a:t>Recall</a:t>
            </a:r>
            <a:r>
              <a:rPr lang="en-US" sz="3099">
                <a:solidFill>
                  <a:srgbClr val="FFFFFF"/>
                </a:solidFill>
                <a:latin typeface="DM Sans"/>
              </a:rPr>
              <a:t> (</a:t>
            </a:r>
            <a:r>
              <a:rPr lang="en-US" sz="3099">
                <a:solidFill>
                  <a:srgbClr val="FFFFFF"/>
                </a:solidFill>
                <a:latin typeface="DM Sans Bold"/>
              </a:rPr>
              <a:t>80.36%</a:t>
            </a:r>
            <a:r>
              <a:rPr lang="en-US" sz="3099">
                <a:solidFill>
                  <a:srgbClr val="FFFFFF"/>
                </a:solidFill>
                <a:latin typeface="DM Sans"/>
              </a:rPr>
              <a:t>), indicating its ability to effectively identify high-income and low-income customer segments.</a:t>
            </a:r>
          </a:p>
          <a:p>
            <a:pPr marL="669288" lvl="1" indent="-334644" algn="just">
              <a:lnSpc>
                <a:spcPts val="4277"/>
              </a:lnSpc>
              <a:buFont typeface="Arial"/>
              <a:buChar char="•"/>
            </a:pPr>
            <a:r>
              <a:rPr lang="en-US" sz="3099">
                <a:solidFill>
                  <a:srgbClr val="FFFFFF"/>
                </a:solidFill>
                <a:latin typeface="DM Sans"/>
              </a:rPr>
              <a:t>While Logistic Regression and XGBoost also show respectable Recall scores, Random Forest seems to be the most suitable choice for this specific business scenario, as it balances Recall with other metrics, such as Precision, reasonably well.</a:t>
            </a:r>
          </a:p>
          <a:p>
            <a:pPr marL="669288" lvl="1" indent="-334644" algn="just">
              <a:lnSpc>
                <a:spcPts val="4277"/>
              </a:lnSpc>
              <a:buFont typeface="Arial"/>
              <a:buChar char="•"/>
            </a:pPr>
            <a:r>
              <a:rPr lang="en-US" sz="3099">
                <a:solidFill>
                  <a:srgbClr val="FFFFFF"/>
                </a:solidFill>
                <a:latin typeface="DM Sans"/>
              </a:rPr>
              <a:t>In summary, the retail company should consider adopting the Random Forest model to create an effective data-driven segmentation strategy based on income categories, with a focus on optimizing Recall. This should lead to more accurate targeting of high-income and low-income customer segments, ultimately improving marketing and sales strategies and potentially boosting revenue.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5486400" y="4112722"/>
            <a:ext cx="7315200" cy="2061556"/>
          </a:xfrm>
          <a:custGeom>
            <a:avLst/>
            <a:gdLst/>
            <a:ahLst/>
            <a:cxnLst/>
            <a:rect l="l" t="t" r="r" b="b"/>
            <a:pathLst>
              <a:path w="7315200" h="2061556">
                <a:moveTo>
                  <a:pt x="0" y="0"/>
                </a:moveTo>
                <a:lnTo>
                  <a:pt x="7315200" y="0"/>
                </a:lnTo>
                <a:lnTo>
                  <a:pt x="7315200" y="2061556"/>
                </a:lnTo>
                <a:lnTo>
                  <a:pt x="0" y="20615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27600" y="0"/>
            <a:ext cx="6279570" cy="10287000"/>
          </a:xfrm>
          <a:custGeom>
            <a:avLst/>
            <a:gdLst/>
            <a:ahLst/>
            <a:cxnLst/>
            <a:rect l="l" t="t" r="r" b="b"/>
            <a:pathLst>
              <a:path w="6279570" h="10287000">
                <a:moveTo>
                  <a:pt x="0" y="0"/>
                </a:moveTo>
                <a:lnTo>
                  <a:pt x="6279571" y="0"/>
                </a:lnTo>
                <a:lnTo>
                  <a:pt x="6279571" y="10287000"/>
                </a:lnTo>
                <a:lnTo>
                  <a:pt x="0" y="10287000"/>
                </a:lnTo>
                <a:lnTo>
                  <a:pt x="0" y="0"/>
                </a:lnTo>
                <a:close/>
              </a:path>
            </a:pathLst>
          </a:custGeom>
          <a:blipFill>
            <a:blip r:embed="rId2"/>
            <a:stretch>
              <a:fillRect t="-901" r="-11111" b="-901"/>
            </a:stretch>
          </a:blipFill>
        </p:spPr>
        <p:txBody>
          <a:bodyPr/>
          <a:lstStyle/>
          <a:p>
            <a:endParaRPr lang="en-IN"/>
          </a:p>
        </p:txBody>
      </p:sp>
      <p:sp>
        <p:nvSpPr>
          <p:cNvPr id="3" name="Freeform 3"/>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14697329" y="6667836"/>
            <a:ext cx="8414387" cy="8414387"/>
          </a:xfrm>
          <a:custGeom>
            <a:avLst/>
            <a:gdLst/>
            <a:ahLst/>
            <a:cxnLst/>
            <a:rect l="l" t="t" r="r" b="b"/>
            <a:pathLst>
              <a:path w="8414387" h="8414387">
                <a:moveTo>
                  <a:pt x="0" y="0"/>
                </a:moveTo>
                <a:lnTo>
                  <a:pt x="8414387" y="0"/>
                </a:lnTo>
                <a:lnTo>
                  <a:pt x="8414387" y="8414387"/>
                </a:lnTo>
                <a:lnTo>
                  <a:pt x="0" y="8414387"/>
                </a:lnTo>
                <a:lnTo>
                  <a:pt x="0" y="0"/>
                </a:lnTo>
                <a:close/>
              </a:path>
            </a:pathLst>
          </a:custGeom>
          <a:blipFill>
            <a:blip r:embed="rId5">
              <a:alphaModFix amt="29000"/>
              <a:extLst>
                <a:ext uri="{96DAC541-7B7A-43D3-8B79-37D633B846F1}">
                  <asvg:svgBlip xmlns:asvg="http://schemas.microsoft.com/office/drawing/2016/SVG/main" r:embed="rId6"/>
                </a:ext>
              </a:extLst>
            </a:blip>
            <a:stretch>
              <a:fillRect/>
            </a:stretch>
          </a:blipFill>
        </p:spPr>
        <p:txBody>
          <a:bodyPr/>
          <a:lstStyle/>
          <a:p>
            <a:endParaRPr lang="en-IN"/>
          </a:p>
        </p:txBody>
      </p:sp>
      <p:grpSp>
        <p:nvGrpSpPr>
          <p:cNvPr id="5" name="Group 5"/>
          <p:cNvGrpSpPr/>
          <p:nvPr/>
        </p:nvGrpSpPr>
        <p:grpSpPr>
          <a:xfrm>
            <a:off x="5520658" y="3240029"/>
            <a:ext cx="1142373" cy="114237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txBody>
            <a:bodyPr/>
            <a:lstStyle/>
            <a:p>
              <a:endParaRPr lang="en-I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sp>
        <p:nvSpPr>
          <p:cNvPr id="8" name="TextBox 8"/>
          <p:cNvSpPr txBox="1"/>
          <p:nvPr/>
        </p:nvSpPr>
        <p:spPr>
          <a:xfrm>
            <a:off x="6847387" y="1543273"/>
            <a:ext cx="9879016" cy="762000"/>
          </a:xfrm>
          <a:prstGeom prst="rect">
            <a:avLst/>
          </a:prstGeom>
        </p:spPr>
        <p:txBody>
          <a:bodyPr lIns="0" tIns="0" rIns="0" bIns="0" rtlCol="0" anchor="t">
            <a:spAutoFit/>
          </a:bodyPr>
          <a:lstStyle/>
          <a:p>
            <a:pPr marL="0" lvl="0" indent="0" algn="l">
              <a:lnSpc>
                <a:spcPts val="5959"/>
              </a:lnSpc>
              <a:spcBef>
                <a:spcPct val="0"/>
              </a:spcBef>
            </a:pPr>
            <a:r>
              <a:rPr lang="en-US" sz="4966">
                <a:solidFill>
                  <a:srgbClr val="FFFFFF"/>
                </a:solidFill>
                <a:latin typeface="Now Bold"/>
              </a:rPr>
              <a:t>INTRODUCTION</a:t>
            </a:r>
          </a:p>
        </p:txBody>
      </p:sp>
      <p:sp>
        <p:nvSpPr>
          <p:cNvPr id="9" name="TextBox 9"/>
          <p:cNvSpPr txBox="1"/>
          <p:nvPr/>
        </p:nvSpPr>
        <p:spPr>
          <a:xfrm>
            <a:off x="6830047" y="2933916"/>
            <a:ext cx="4402447" cy="570548"/>
          </a:xfrm>
          <a:prstGeom prst="rect">
            <a:avLst/>
          </a:prstGeom>
        </p:spPr>
        <p:txBody>
          <a:bodyPr lIns="0" tIns="0" rIns="0" bIns="0" rtlCol="0" anchor="t">
            <a:spAutoFit/>
          </a:bodyPr>
          <a:lstStyle/>
          <a:p>
            <a:pPr marL="0" lvl="0" indent="0">
              <a:lnSpc>
                <a:spcPts val="4657"/>
              </a:lnSpc>
              <a:spcBef>
                <a:spcPct val="0"/>
              </a:spcBef>
            </a:pPr>
            <a:r>
              <a:rPr lang="en-US" sz="3374">
                <a:solidFill>
                  <a:srgbClr val="4BD1FB"/>
                </a:solidFill>
                <a:latin typeface="DM Sans Bold"/>
              </a:rPr>
              <a:t>Problem Statement</a:t>
            </a:r>
          </a:p>
        </p:txBody>
      </p:sp>
      <p:sp>
        <p:nvSpPr>
          <p:cNvPr id="10" name="TextBox 10"/>
          <p:cNvSpPr txBox="1"/>
          <p:nvPr/>
        </p:nvSpPr>
        <p:spPr>
          <a:xfrm>
            <a:off x="6830047" y="3763591"/>
            <a:ext cx="10735964" cy="2073835"/>
          </a:xfrm>
          <a:prstGeom prst="rect">
            <a:avLst/>
          </a:prstGeom>
        </p:spPr>
        <p:txBody>
          <a:bodyPr lIns="0" tIns="0" rIns="0" bIns="0" rtlCol="0" anchor="t">
            <a:spAutoFit/>
          </a:bodyPr>
          <a:lstStyle/>
          <a:p>
            <a:pPr marL="0" lvl="0" indent="0">
              <a:lnSpc>
                <a:spcPts val="4182"/>
              </a:lnSpc>
              <a:spcBef>
                <a:spcPct val="0"/>
              </a:spcBef>
            </a:pPr>
            <a:r>
              <a:rPr lang="en-US" sz="3031" dirty="0">
                <a:solidFill>
                  <a:srgbClr val="FFFFFF"/>
                </a:solidFill>
                <a:latin typeface="DM Sans"/>
              </a:rPr>
              <a:t>In order to improve marketing and sales strategies, retail company wishes to create a data-driven segmentation strategy based on income categories. This project aims to identify and target specific customer segments effectively. </a:t>
            </a:r>
          </a:p>
        </p:txBody>
      </p:sp>
      <p:sp>
        <p:nvSpPr>
          <p:cNvPr id="11" name="Freeform 11"/>
          <p:cNvSpPr/>
          <p:nvPr/>
        </p:nvSpPr>
        <p:spPr>
          <a:xfrm>
            <a:off x="5725261" y="3453964"/>
            <a:ext cx="733166" cy="714504"/>
          </a:xfrm>
          <a:custGeom>
            <a:avLst/>
            <a:gdLst/>
            <a:ahLst/>
            <a:cxnLst/>
            <a:rect l="l" t="t" r="r" b="b"/>
            <a:pathLst>
              <a:path w="733166" h="714504">
                <a:moveTo>
                  <a:pt x="0" y="0"/>
                </a:moveTo>
                <a:lnTo>
                  <a:pt x="733166" y="0"/>
                </a:lnTo>
                <a:lnTo>
                  <a:pt x="733166" y="714504"/>
                </a:lnTo>
                <a:lnTo>
                  <a:pt x="0" y="7145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grpSp>
        <p:nvGrpSpPr>
          <p:cNvPr id="12" name="Group 12"/>
          <p:cNvGrpSpPr/>
          <p:nvPr/>
        </p:nvGrpSpPr>
        <p:grpSpPr>
          <a:xfrm>
            <a:off x="5472714" y="6916799"/>
            <a:ext cx="1142373" cy="114237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txBody>
            <a:bodyPr/>
            <a:lstStyle/>
            <a:p>
              <a:endParaRPr lang="en-IN"/>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sp>
        <p:nvSpPr>
          <p:cNvPr id="15" name="TextBox 15"/>
          <p:cNvSpPr txBox="1"/>
          <p:nvPr/>
        </p:nvSpPr>
        <p:spPr>
          <a:xfrm>
            <a:off x="6782104" y="6610686"/>
            <a:ext cx="4402447" cy="555076"/>
          </a:xfrm>
          <a:prstGeom prst="rect">
            <a:avLst/>
          </a:prstGeom>
        </p:spPr>
        <p:txBody>
          <a:bodyPr lIns="0" tIns="0" rIns="0" bIns="0" rtlCol="0" anchor="t">
            <a:spAutoFit/>
          </a:bodyPr>
          <a:lstStyle/>
          <a:p>
            <a:pPr marL="0" lvl="0" indent="0">
              <a:lnSpc>
                <a:spcPts val="4519"/>
              </a:lnSpc>
              <a:spcBef>
                <a:spcPct val="0"/>
              </a:spcBef>
            </a:pPr>
            <a:r>
              <a:rPr lang="en-US" sz="3274">
                <a:solidFill>
                  <a:srgbClr val="4BD1FB"/>
                </a:solidFill>
                <a:latin typeface="DM Sans Bold"/>
              </a:rPr>
              <a:t>Challenges</a:t>
            </a:r>
          </a:p>
        </p:txBody>
      </p:sp>
      <p:sp>
        <p:nvSpPr>
          <p:cNvPr id="16" name="TextBox 16"/>
          <p:cNvSpPr txBox="1"/>
          <p:nvPr/>
        </p:nvSpPr>
        <p:spPr>
          <a:xfrm>
            <a:off x="6782104" y="7342716"/>
            <a:ext cx="9728741" cy="1026085"/>
          </a:xfrm>
          <a:prstGeom prst="rect">
            <a:avLst/>
          </a:prstGeom>
        </p:spPr>
        <p:txBody>
          <a:bodyPr lIns="0" tIns="0" rIns="0" bIns="0" rtlCol="0" anchor="t">
            <a:spAutoFit/>
          </a:bodyPr>
          <a:lstStyle/>
          <a:p>
            <a:pPr marL="654405" lvl="1" indent="-327203">
              <a:lnSpc>
                <a:spcPts val="4182"/>
              </a:lnSpc>
              <a:buFont typeface="Arial"/>
              <a:buChar char="•"/>
            </a:pPr>
            <a:r>
              <a:rPr lang="en-US" sz="3031">
                <a:solidFill>
                  <a:srgbClr val="FFFFFF"/>
                </a:solidFill>
                <a:latin typeface="DM Sans"/>
              </a:rPr>
              <a:t>Economic Downturns</a:t>
            </a:r>
          </a:p>
          <a:p>
            <a:pPr marL="654405" lvl="1" indent="-327203">
              <a:lnSpc>
                <a:spcPts val="4182"/>
              </a:lnSpc>
              <a:buFont typeface="Arial"/>
              <a:buChar char="•"/>
            </a:pPr>
            <a:r>
              <a:rPr lang="en-US" sz="3031">
                <a:solidFill>
                  <a:srgbClr val="FFFFFF"/>
                </a:solidFill>
                <a:latin typeface="DM Sans"/>
              </a:rPr>
              <a:t>Competition</a:t>
            </a:r>
          </a:p>
        </p:txBody>
      </p:sp>
      <p:sp>
        <p:nvSpPr>
          <p:cNvPr id="17" name="Freeform 17"/>
          <p:cNvSpPr/>
          <p:nvPr/>
        </p:nvSpPr>
        <p:spPr>
          <a:xfrm>
            <a:off x="5751097" y="7165762"/>
            <a:ext cx="585607" cy="669613"/>
          </a:xfrm>
          <a:custGeom>
            <a:avLst/>
            <a:gdLst/>
            <a:ahLst/>
            <a:cxnLst/>
            <a:rect l="l" t="t" r="r" b="b"/>
            <a:pathLst>
              <a:path w="585607" h="669613">
                <a:moveTo>
                  <a:pt x="0" y="0"/>
                </a:moveTo>
                <a:lnTo>
                  <a:pt x="585607" y="0"/>
                </a:lnTo>
                <a:lnTo>
                  <a:pt x="585607" y="669613"/>
                </a:lnTo>
                <a:lnTo>
                  <a:pt x="0" y="66961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1426096" y="5623252"/>
            <a:ext cx="4432959" cy="1427059"/>
            <a:chOff x="0" y="0"/>
            <a:chExt cx="4289760" cy="1380960"/>
          </a:xfrm>
        </p:grpSpPr>
        <p:sp>
          <p:nvSpPr>
            <p:cNvPr id="3" name="Freeform 3"/>
            <p:cNvSpPr/>
            <p:nvPr/>
          </p:nvSpPr>
          <p:spPr>
            <a:xfrm>
              <a:off x="0" y="0"/>
              <a:ext cx="4289806" cy="1380998"/>
            </a:xfrm>
            <a:custGeom>
              <a:avLst/>
              <a:gdLst/>
              <a:ahLst/>
              <a:cxnLst/>
              <a:rect l="l" t="t" r="r" b="b"/>
              <a:pathLst>
                <a:path w="4289806" h="1380998">
                  <a:moveTo>
                    <a:pt x="4013454" y="876173"/>
                  </a:moveTo>
                  <a:lnTo>
                    <a:pt x="3530854" y="0"/>
                  </a:lnTo>
                  <a:lnTo>
                    <a:pt x="758825" y="0"/>
                  </a:lnTo>
                  <a:lnTo>
                    <a:pt x="279400" y="876173"/>
                  </a:lnTo>
                  <a:lnTo>
                    <a:pt x="0" y="1380998"/>
                  </a:lnTo>
                  <a:lnTo>
                    <a:pt x="4289806" y="1380998"/>
                  </a:lnTo>
                  <a:lnTo>
                    <a:pt x="4013454" y="876173"/>
                  </a:lnTo>
                  <a:close/>
                </a:path>
              </a:pathLst>
            </a:custGeom>
            <a:solidFill>
              <a:srgbClr val="4BD1FB"/>
            </a:solidFill>
          </p:spPr>
          <p:txBody>
            <a:bodyPr/>
            <a:lstStyle/>
            <a:p>
              <a:endParaRPr lang="en-IN"/>
            </a:p>
          </p:txBody>
        </p:sp>
      </p:grpSp>
      <p:grpSp>
        <p:nvGrpSpPr>
          <p:cNvPr id="4" name="Group 4"/>
          <p:cNvGrpSpPr/>
          <p:nvPr/>
        </p:nvGrpSpPr>
        <p:grpSpPr>
          <a:xfrm>
            <a:off x="12259415" y="2909757"/>
            <a:ext cx="2769297" cy="2611562"/>
            <a:chOff x="0" y="0"/>
            <a:chExt cx="2679840" cy="2527200"/>
          </a:xfrm>
        </p:grpSpPr>
        <p:sp>
          <p:nvSpPr>
            <p:cNvPr id="5" name="Freeform 5"/>
            <p:cNvSpPr/>
            <p:nvPr/>
          </p:nvSpPr>
          <p:spPr>
            <a:xfrm>
              <a:off x="0" y="0"/>
              <a:ext cx="2679827" cy="2527173"/>
            </a:xfrm>
            <a:custGeom>
              <a:avLst/>
              <a:gdLst/>
              <a:ahLst/>
              <a:cxnLst/>
              <a:rect l="l" t="t" r="r" b="b"/>
              <a:pathLst>
                <a:path w="2679827" h="2527173">
                  <a:moveTo>
                    <a:pt x="1343152" y="0"/>
                  </a:moveTo>
                  <a:lnTo>
                    <a:pt x="0" y="2527173"/>
                  </a:lnTo>
                  <a:lnTo>
                    <a:pt x="2679827" y="2527173"/>
                  </a:lnTo>
                  <a:lnTo>
                    <a:pt x="1343152" y="0"/>
                  </a:lnTo>
                  <a:close/>
                </a:path>
              </a:pathLst>
            </a:custGeom>
            <a:solidFill>
              <a:srgbClr val="CFF4FF"/>
            </a:solidFill>
          </p:spPr>
          <p:txBody>
            <a:bodyPr/>
            <a:lstStyle/>
            <a:p>
              <a:endParaRPr lang="en-IN"/>
            </a:p>
          </p:txBody>
        </p:sp>
      </p:grpSp>
      <p:grpSp>
        <p:nvGrpSpPr>
          <p:cNvPr id="6" name="Group 6"/>
          <p:cNvGrpSpPr/>
          <p:nvPr/>
        </p:nvGrpSpPr>
        <p:grpSpPr>
          <a:xfrm>
            <a:off x="10560040" y="7168612"/>
            <a:ext cx="6168048" cy="1424082"/>
            <a:chOff x="0" y="0"/>
            <a:chExt cx="5968800" cy="1378080"/>
          </a:xfrm>
        </p:grpSpPr>
        <p:sp>
          <p:nvSpPr>
            <p:cNvPr id="7" name="Freeform 7"/>
            <p:cNvSpPr/>
            <p:nvPr/>
          </p:nvSpPr>
          <p:spPr>
            <a:xfrm>
              <a:off x="0" y="0"/>
              <a:ext cx="5968746" cy="1378077"/>
            </a:xfrm>
            <a:custGeom>
              <a:avLst/>
              <a:gdLst/>
              <a:ahLst/>
              <a:cxnLst/>
              <a:rect l="l" t="t" r="r" b="b"/>
              <a:pathLst>
                <a:path w="5968746" h="1378077">
                  <a:moveTo>
                    <a:pt x="5194173" y="0"/>
                  </a:moveTo>
                  <a:lnTo>
                    <a:pt x="774700" y="0"/>
                  </a:lnTo>
                  <a:lnTo>
                    <a:pt x="0" y="1378077"/>
                  </a:lnTo>
                  <a:lnTo>
                    <a:pt x="5968746" y="1378077"/>
                  </a:lnTo>
                  <a:lnTo>
                    <a:pt x="5194173" y="0"/>
                  </a:lnTo>
                  <a:close/>
                </a:path>
              </a:pathLst>
            </a:custGeom>
            <a:solidFill>
              <a:srgbClr val="56AEFF"/>
            </a:solidFill>
          </p:spPr>
          <p:txBody>
            <a:bodyPr/>
            <a:lstStyle/>
            <a:p>
              <a:endParaRPr lang="en-IN"/>
            </a:p>
          </p:txBody>
        </p:sp>
      </p:grpSp>
      <p:sp>
        <p:nvSpPr>
          <p:cNvPr id="8" name="Freeform 8"/>
          <p:cNvSpPr/>
          <p:nvPr/>
        </p:nvSpPr>
        <p:spPr>
          <a:xfrm>
            <a:off x="13000785" y="5736219"/>
            <a:ext cx="1137117" cy="1137117"/>
          </a:xfrm>
          <a:custGeom>
            <a:avLst/>
            <a:gdLst/>
            <a:ahLst/>
            <a:cxnLst/>
            <a:rect l="l" t="t" r="r" b="b"/>
            <a:pathLst>
              <a:path w="1137117" h="1137117">
                <a:moveTo>
                  <a:pt x="0" y="0"/>
                </a:moveTo>
                <a:lnTo>
                  <a:pt x="1137117" y="0"/>
                </a:lnTo>
                <a:lnTo>
                  <a:pt x="1137117" y="1137118"/>
                </a:lnTo>
                <a:lnTo>
                  <a:pt x="0" y="11371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9" name="Freeform 9"/>
          <p:cNvSpPr/>
          <p:nvPr/>
        </p:nvSpPr>
        <p:spPr>
          <a:xfrm>
            <a:off x="12925031" y="7260365"/>
            <a:ext cx="1525382" cy="1240575"/>
          </a:xfrm>
          <a:custGeom>
            <a:avLst/>
            <a:gdLst/>
            <a:ahLst/>
            <a:cxnLst/>
            <a:rect l="l" t="t" r="r" b="b"/>
            <a:pathLst>
              <a:path w="1525382" h="1240575">
                <a:moveTo>
                  <a:pt x="0" y="0"/>
                </a:moveTo>
                <a:lnTo>
                  <a:pt x="1525383" y="0"/>
                </a:lnTo>
                <a:lnTo>
                  <a:pt x="1525383" y="1240576"/>
                </a:lnTo>
                <a:lnTo>
                  <a:pt x="0" y="12405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0" name="Freeform 10"/>
          <p:cNvSpPr/>
          <p:nvPr/>
        </p:nvSpPr>
        <p:spPr>
          <a:xfrm>
            <a:off x="13094055" y="3921566"/>
            <a:ext cx="1187335" cy="1187335"/>
          </a:xfrm>
          <a:custGeom>
            <a:avLst/>
            <a:gdLst/>
            <a:ahLst/>
            <a:cxnLst/>
            <a:rect l="l" t="t" r="r" b="b"/>
            <a:pathLst>
              <a:path w="1187335" h="1187335">
                <a:moveTo>
                  <a:pt x="0" y="0"/>
                </a:moveTo>
                <a:lnTo>
                  <a:pt x="1187335" y="0"/>
                </a:lnTo>
                <a:lnTo>
                  <a:pt x="1187335" y="1187336"/>
                </a:lnTo>
                <a:lnTo>
                  <a:pt x="0" y="11873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1" name="TextBox 11"/>
          <p:cNvSpPr txBox="1"/>
          <p:nvPr/>
        </p:nvSpPr>
        <p:spPr>
          <a:xfrm>
            <a:off x="2687955" y="2084273"/>
            <a:ext cx="10956108" cy="2400300"/>
          </a:xfrm>
          <a:prstGeom prst="rect">
            <a:avLst/>
          </a:prstGeom>
        </p:spPr>
        <p:txBody>
          <a:bodyPr lIns="0" tIns="0" rIns="0" bIns="0" rtlCol="0" anchor="t">
            <a:spAutoFit/>
          </a:bodyPr>
          <a:lstStyle/>
          <a:p>
            <a:pPr>
              <a:lnSpc>
                <a:spcPts val="6442"/>
              </a:lnSpc>
            </a:pPr>
            <a:r>
              <a:rPr lang="en-US" sz="5368">
                <a:solidFill>
                  <a:srgbClr val="FFFFFF"/>
                </a:solidFill>
                <a:latin typeface="Now Bold"/>
              </a:rPr>
              <a:t>POTENTIAL BUSINESS OPPORTUNITIES</a:t>
            </a:r>
          </a:p>
          <a:p>
            <a:pPr marL="0" lvl="0" indent="0">
              <a:lnSpc>
                <a:spcPts val="6082"/>
              </a:lnSpc>
              <a:spcBef>
                <a:spcPct val="0"/>
              </a:spcBef>
            </a:pPr>
            <a:endParaRPr lang="en-US" sz="5368">
              <a:solidFill>
                <a:srgbClr val="FFFFFF"/>
              </a:solidFill>
              <a:latin typeface="Now Bold"/>
            </a:endParaRPr>
          </a:p>
        </p:txBody>
      </p:sp>
      <p:sp>
        <p:nvSpPr>
          <p:cNvPr id="12" name="TextBox 12"/>
          <p:cNvSpPr txBox="1"/>
          <p:nvPr/>
        </p:nvSpPr>
        <p:spPr>
          <a:xfrm>
            <a:off x="2533666" y="4408373"/>
            <a:ext cx="957654" cy="738583"/>
          </a:xfrm>
          <a:prstGeom prst="rect">
            <a:avLst/>
          </a:prstGeom>
        </p:spPr>
        <p:txBody>
          <a:bodyPr lIns="0" tIns="0" rIns="0" bIns="0" rtlCol="0" anchor="t">
            <a:spAutoFit/>
          </a:bodyPr>
          <a:lstStyle/>
          <a:p>
            <a:pPr marL="0" lvl="0" indent="0" algn="ctr">
              <a:lnSpc>
                <a:spcPts val="6013"/>
              </a:lnSpc>
              <a:spcBef>
                <a:spcPct val="0"/>
              </a:spcBef>
            </a:pPr>
            <a:r>
              <a:rPr lang="en-US" sz="4357">
                <a:solidFill>
                  <a:srgbClr val="4BD1FB"/>
                </a:solidFill>
                <a:latin typeface="DM Sans Bold"/>
              </a:rPr>
              <a:t>01</a:t>
            </a:r>
          </a:p>
        </p:txBody>
      </p:sp>
      <p:sp>
        <p:nvSpPr>
          <p:cNvPr id="13" name="TextBox 13"/>
          <p:cNvSpPr txBox="1"/>
          <p:nvPr/>
        </p:nvSpPr>
        <p:spPr>
          <a:xfrm>
            <a:off x="2533666" y="5556793"/>
            <a:ext cx="957654" cy="738583"/>
          </a:xfrm>
          <a:prstGeom prst="rect">
            <a:avLst/>
          </a:prstGeom>
        </p:spPr>
        <p:txBody>
          <a:bodyPr lIns="0" tIns="0" rIns="0" bIns="0" rtlCol="0" anchor="t">
            <a:spAutoFit/>
          </a:bodyPr>
          <a:lstStyle/>
          <a:p>
            <a:pPr marL="0" lvl="0" indent="0" algn="ctr">
              <a:lnSpc>
                <a:spcPts val="6013"/>
              </a:lnSpc>
              <a:spcBef>
                <a:spcPct val="0"/>
              </a:spcBef>
            </a:pPr>
            <a:r>
              <a:rPr lang="en-US" sz="4357">
                <a:solidFill>
                  <a:srgbClr val="4BD1FB"/>
                </a:solidFill>
                <a:latin typeface="DM Sans Bold"/>
              </a:rPr>
              <a:t>02</a:t>
            </a:r>
          </a:p>
        </p:txBody>
      </p:sp>
      <p:sp>
        <p:nvSpPr>
          <p:cNvPr id="14" name="TextBox 14"/>
          <p:cNvSpPr txBox="1"/>
          <p:nvPr/>
        </p:nvSpPr>
        <p:spPr>
          <a:xfrm>
            <a:off x="2533666" y="6702799"/>
            <a:ext cx="957654" cy="738583"/>
          </a:xfrm>
          <a:prstGeom prst="rect">
            <a:avLst/>
          </a:prstGeom>
        </p:spPr>
        <p:txBody>
          <a:bodyPr lIns="0" tIns="0" rIns="0" bIns="0" rtlCol="0" anchor="t">
            <a:spAutoFit/>
          </a:bodyPr>
          <a:lstStyle/>
          <a:p>
            <a:pPr marL="0" lvl="0" indent="0" algn="ctr">
              <a:lnSpc>
                <a:spcPts val="6013"/>
              </a:lnSpc>
              <a:spcBef>
                <a:spcPct val="0"/>
              </a:spcBef>
            </a:pPr>
            <a:r>
              <a:rPr lang="en-US" sz="4357">
                <a:solidFill>
                  <a:srgbClr val="4BD1FB"/>
                </a:solidFill>
                <a:latin typeface="DM Sans Bold"/>
              </a:rPr>
              <a:t>03</a:t>
            </a:r>
          </a:p>
        </p:txBody>
      </p:sp>
      <p:sp>
        <p:nvSpPr>
          <p:cNvPr id="15" name="Freeform 15"/>
          <p:cNvSpPr/>
          <p:nvPr/>
        </p:nvSpPr>
        <p:spPr>
          <a:xfrm>
            <a:off x="15128164" y="-2586935"/>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6" name="Freeform 16"/>
          <p:cNvSpPr/>
          <p:nvPr/>
        </p:nvSpPr>
        <p:spPr>
          <a:xfrm>
            <a:off x="-3359890" y="7239384"/>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7" name="TextBox 17"/>
          <p:cNvSpPr txBox="1"/>
          <p:nvPr/>
        </p:nvSpPr>
        <p:spPr>
          <a:xfrm>
            <a:off x="3491320" y="5703601"/>
            <a:ext cx="6345242" cy="469033"/>
          </a:xfrm>
          <a:prstGeom prst="rect">
            <a:avLst/>
          </a:prstGeom>
        </p:spPr>
        <p:txBody>
          <a:bodyPr lIns="0" tIns="0" rIns="0" bIns="0" rtlCol="0" anchor="t">
            <a:spAutoFit/>
          </a:bodyPr>
          <a:lstStyle/>
          <a:p>
            <a:pPr marL="0" lvl="0" indent="0" algn="l">
              <a:lnSpc>
                <a:spcPts val="3885"/>
              </a:lnSpc>
              <a:spcBef>
                <a:spcPct val="0"/>
              </a:spcBef>
            </a:pPr>
            <a:r>
              <a:rPr lang="en-US" sz="2815">
                <a:solidFill>
                  <a:srgbClr val="FFFFFF"/>
                </a:solidFill>
                <a:latin typeface="DM Sans"/>
              </a:rPr>
              <a:t>To make better business decisions.</a:t>
            </a:r>
          </a:p>
        </p:txBody>
      </p:sp>
      <p:sp>
        <p:nvSpPr>
          <p:cNvPr id="18" name="TextBox 18"/>
          <p:cNvSpPr txBox="1"/>
          <p:nvPr/>
        </p:nvSpPr>
        <p:spPr>
          <a:xfrm>
            <a:off x="3491320" y="4436948"/>
            <a:ext cx="7372214" cy="954808"/>
          </a:xfrm>
          <a:prstGeom prst="rect">
            <a:avLst/>
          </a:prstGeom>
        </p:spPr>
        <p:txBody>
          <a:bodyPr lIns="0" tIns="0" rIns="0" bIns="0" rtlCol="0" anchor="t">
            <a:spAutoFit/>
          </a:bodyPr>
          <a:lstStyle/>
          <a:p>
            <a:pPr marL="0" lvl="0" indent="0" algn="l">
              <a:lnSpc>
                <a:spcPts val="3885"/>
              </a:lnSpc>
              <a:spcBef>
                <a:spcPct val="0"/>
              </a:spcBef>
            </a:pPr>
            <a:r>
              <a:rPr lang="en-US" sz="2815">
                <a:solidFill>
                  <a:srgbClr val="FFFFFF"/>
                </a:solidFill>
                <a:latin typeface="DM Sans"/>
              </a:rPr>
              <a:t>To reevaluate the current customer and plan the strategy to overcome the impact.</a:t>
            </a:r>
          </a:p>
        </p:txBody>
      </p:sp>
      <p:sp>
        <p:nvSpPr>
          <p:cNvPr id="19" name="AutoShape 19"/>
          <p:cNvSpPr/>
          <p:nvPr/>
        </p:nvSpPr>
        <p:spPr>
          <a:xfrm flipH="1" flipV="1">
            <a:off x="2750911" y="5498629"/>
            <a:ext cx="586120" cy="0"/>
          </a:xfrm>
          <a:prstGeom prst="line">
            <a:avLst/>
          </a:prstGeom>
          <a:ln w="47625" cap="flat">
            <a:solidFill>
              <a:srgbClr val="4BD1FB"/>
            </a:solidFill>
            <a:prstDash val="solid"/>
            <a:headEnd type="none" w="sm" len="sm"/>
            <a:tailEnd type="none" w="sm" len="sm"/>
          </a:ln>
        </p:spPr>
        <p:txBody>
          <a:bodyPr/>
          <a:lstStyle/>
          <a:p>
            <a:endParaRPr lang="en-IN"/>
          </a:p>
        </p:txBody>
      </p:sp>
      <p:sp>
        <p:nvSpPr>
          <p:cNvPr id="20" name="AutoShape 20"/>
          <p:cNvSpPr/>
          <p:nvPr/>
        </p:nvSpPr>
        <p:spPr>
          <a:xfrm flipH="1" flipV="1">
            <a:off x="2687955" y="6633844"/>
            <a:ext cx="586120" cy="0"/>
          </a:xfrm>
          <a:prstGeom prst="line">
            <a:avLst/>
          </a:prstGeom>
          <a:ln w="47625" cap="flat">
            <a:solidFill>
              <a:srgbClr val="4BD1FB"/>
            </a:solidFill>
            <a:prstDash val="solid"/>
            <a:headEnd type="none" w="sm" len="sm"/>
            <a:tailEnd type="none" w="sm" len="sm"/>
          </a:ln>
        </p:spPr>
        <p:txBody>
          <a:bodyPr/>
          <a:lstStyle/>
          <a:p>
            <a:endParaRPr lang="en-IN"/>
          </a:p>
        </p:txBody>
      </p:sp>
      <p:sp>
        <p:nvSpPr>
          <p:cNvPr id="21" name="TextBox 21"/>
          <p:cNvSpPr txBox="1"/>
          <p:nvPr/>
        </p:nvSpPr>
        <p:spPr>
          <a:xfrm>
            <a:off x="3491320" y="6653170"/>
            <a:ext cx="6345242" cy="954808"/>
          </a:xfrm>
          <a:prstGeom prst="rect">
            <a:avLst/>
          </a:prstGeom>
        </p:spPr>
        <p:txBody>
          <a:bodyPr lIns="0" tIns="0" rIns="0" bIns="0" rtlCol="0" anchor="t">
            <a:spAutoFit/>
          </a:bodyPr>
          <a:lstStyle/>
          <a:p>
            <a:pPr marL="0" lvl="0" indent="0" algn="l">
              <a:lnSpc>
                <a:spcPts val="3885"/>
              </a:lnSpc>
              <a:spcBef>
                <a:spcPct val="0"/>
              </a:spcBef>
            </a:pPr>
            <a:r>
              <a:rPr lang="en-US" sz="2815">
                <a:solidFill>
                  <a:srgbClr val="FFFFFF"/>
                </a:solidFill>
                <a:latin typeface="DM Sans"/>
              </a:rPr>
              <a:t>Inventory management to optimize the supply chain.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7259300" y="8127303"/>
            <a:ext cx="1802889" cy="1802889"/>
          </a:xfrm>
          <a:custGeom>
            <a:avLst/>
            <a:gdLst/>
            <a:ahLst/>
            <a:cxnLst/>
            <a:rect l="l" t="t" r="r" b="b"/>
            <a:pathLst>
              <a:path w="1802889" h="1802889">
                <a:moveTo>
                  <a:pt x="0" y="0"/>
                </a:moveTo>
                <a:lnTo>
                  <a:pt x="1802889" y="0"/>
                </a:lnTo>
                <a:lnTo>
                  <a:pt x="1802889" y="1802889"/>
                </a:lnTo>
                <a:lnTo>
                  <a:pt x="0" y="18028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9833387" y="-1033334"/>
            <a:ext cx="2293320" cy="2293320"/>
          </a:xfrm>
          <a:custGeom>
            <a:avLst/>
            <a:gdLst/>
            <a:ahLst/>
            <a:cxnLst/>
            <a:rect l="l" t="t" r="r" b="b"/>
            <a:pathLst>
              <a:path w="2293320" h="2293320">
                <a:moveTo>
                  <a:pt x="0" y="0"/>
                </a:moveTo>
                <a:lnTo>
                  <a:pt x="2293320" y="0"/>
                </a:lnTo>
                <a:lnTo>
                  <a:pt x="2293320" y="2293319"/>
                </a:lnTo>
                <a:lnTo>
                  <a:pt x="0" y="2293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4" name="Group 4"/>
          <p:cNvGrpSpPr/>
          <p:nvPr/>
        </p:nvGrpSpPr>
        <p:grpSpPr>
          <a:xfrm>
            <a:off x="-1543050" y="-54747"/>
            <a:ext cx="2760734" cy="10341747"/>
            <a:chOff x="0" y="0"/>
            <a:chExt cx="727107" cy="2723752"/>
          </a:xfrm>
        </p:grpSpPr>
        <p:sp>
          <p:nvSpPr>
            <p:cNvPr id="5" name="Freeform 5"/>
            <p:cNvSpPr/>
            <p:nvPr/>
          </p:nvSpPr>
          <p:spPr>
            <a:xfrm>
              <a:off x="0" y="0"/>
              <a:ext cx="727107" cy="2723752"/>
            </a:xfrm>
            <a:custGeom>
              <a:avLst/>
              <a:gdLst/>
              <a:ahLst/>
              <a:cxnLst/>
              <a:rect l="l" t="t" r="r" b="b"/>
              <a:pathLst>
                <a:path w="727107" h="2723752">
                  <a:moveTo>
                    <a:pt x="0" y="0"/>
                  </a:moveTo>
                  <a:lnTo>
                    <a:pt x="727107" y="0"/>
                  </a:lnTo>
                  <a:lnTo>
                    <a:pt x="727107" y="2723752"/>
                  </a:lnTo>
                  <a:lnTo>
                    <a:pt x="0" y="2723752"/>
                  </a:lnTo>
                  <a:close/>
                </a:path>
              </a:pathLst>
            </a:custGeom>
            <a:solidFill>
              <a:srgbClr val="145DA0"/>
            </a:solidFill>
          </p:spPr>
          <p:txBody>
            <a:bodyPr/>
            <a:lstStyle/>
            <a:p>
              <a:endParaRPr lang="en-IN"/>
            </a:p>
          </p:txBody>
        </p:sp>
        <p:sp>
          <p:nvSpPr>
            <p:cNvPr id="6" name="TextBox 6"/>
            <p:cNvSpPr txBox="1"/>
            <p:nvPr/>
          </p:nvSpPr>
          <p:spPr>
            <a:xfrm>
              <a:off x="0" y="-38100"/>
              <a:ext cx="727107" cy="2761852"/>
            </a:xfrm>
            <a:prstGeom prst="rect">
              <a:avLst/>
            </a:prstGeom>
          </p:spPr>
          <p:txBody>
            <a:bodyPr lIns="50800" tIns="50800" rIns="50800" bIns="50800" rtlCol="0" anchor="ctr"/>
            <a:lstStyle/>
            <a:p>
              <a:pPr algn="ctr">
                <a:lnSpc>
                  <a:spcPts val="2605"/>
                </a:lnSpc>
              </a:pPr>
              <a:endParaRPr/>
            </a:p>
          </p:txBody>
        </p:sp>
      </p:grpSp>
      <p:sp>
        <p:nvSpPr>
          <p:cNvPr id="7" name="TextBox 7"/>
          <p:cNvSpPr txBox="1"/>
          <p:nvPr/>
        </p:nvSpPr>
        <p:spPr>
          <a:xfrm>
            <a:off x="2271460" y="1502687"/>
            <a:ext cx="8407610" cy="1009650"/>
          </a:xfrm>
          <a:prstGeom prst="rect">
            <a:avLst/>
          </a:prstGeom>
        </p:spPr>
        <p:txBody>
          <a:bodyPr lIns="0" tIns="0" rIns="0" bIns="0" rtlCol="0" anchor="t">
            <a:spAutoFit/>
          </a:bodyPr>
          <a:lstStyle/>
          <a:p>
            <a:pPr marL="0" lvl="0" indent="0">
              <a:lnSpc>
                <a:spcPts val="7884"/>
              </a:lnSpc>
              <a:spcBef>
                <a:spcPct val="0"/>
              </a:spcBef>
            </a:pPr>
            <a:r>
              <a:rPr lang="en-US" sz="6570">
                <a:solidFill>
                  <a:srgbClr val="FFFFFF"/>
                </a:solidFill>
                <a:latin typeface="Now Bold"/>
              </a:rPr>
              <a:t>DATA OVERVIEW</a:t>
            </a:r>
          </a:p>
        </p:txBody>
      </p:sp>
      <p:sp>
        <p:nvSpPr>
          <p:cNvPr id="8" name="TextBox 8"/>
          <p:cNvSpPr txBox="1"/>
          <p:nvPr/>
        </p:nvSpPr>
        <p:spPr>
          <a:xfrm>
            <a:off x="2271460" y="3186694"/>
            <a:ext cx="14950039" cy="7159268"/>
          </a:xfrm>
          <a:prstGeom prst="rect">
            <a:avLst/>
          </a:prstGeom>
        </p:spPr>
        <p:txBody>
          <a:bodyPr lIns="0" tIns="0" rIns="0" bIns="0" rtlCol="0" anchor="t">
            <a:spAutoFit/>
          </a:bodyPr>
          <a:lstStyle/>
          <a:p>
            <a:pPr>
              <a:lnSpc>
                <a:spcPts val="3994"/>
              </a:lnSpc>
            </a:pPr>
            <a:r>
              <a:rPr lang="en-US" sz="2894" dirty="0">
                <a:solidFill>
                  <a:srgbClr val="FFFFFF"/>
                </a:solidFill>
                <a:latin typeface="DM Sans"/>
              </a:rPr>
              <a:t>The UCI Adult dataset, also referred to as “Census-Income” dataset is sourced from the 1994 United States Census data. </a:t>
            </a:r>
          </a:p>
          <a:p>
            <a:pPr>
              <a:lnSpc>
                <a:spcPts val="3994"/>
              </a:lnSpc>
            </a:pPr>
            <a:endParaRPr lang="en-US" sz="2894" dirty="0">
              <a:solidFill>
                <a:srgbClr val="FFFFFF"/>
              </a:solidFill>
              <a:latin typeface="DM Sans"/>
            </a:endParaRPr>
          </a:p>
          <a:p>
            <a:pPr>
              <a:lnSpc>
                <a:spcPts val="3994"/>
              </a:lnSpc>
            </a:pPr>
            <a:r>
              <a:rPr lang="en-US" sz="2894" dirty="0">
                <a:solidFill>
                  <a:srgbClr val="FFFFFF"/>
                </a:solidFill>
                <a:latin typeface="DM Sans Bold"/>
              </a:rPr>
              <a:t>Number of records</a:t>
            </a:r>
            <a:r>
              <a:rPr lang="en-US" sz="2894" dirty="0">
                <a:solidFill>
                  <a:srgbClr val="FFFFFF"/>
                </a:solidFill>
                <a:latin typeface="DM Sans"/>
              </a:rPr>
              <a:t> – 48,842</a:t>
            </a:r>
          </a:p>
          <a:p>
            <a:pPr>
              <a:lnSpc>
                <a:spcPts val="3994"/>
              </a:lnSpc>
            </a:pPr>
            <a:r>
              <a:rPr lang="en-US" sz="2894" dirty="0">
                <a:solidFill>
                  <a:srgbClr val="FFFFFF"/>
                </a:solidFill>
                <a:latin typeface="DM Sans Bold"/>
              </a:rPr>
              <a:t>Data Attributes</a:t>
            </a:r>
            <a:r>
              <a:rPr lang="en-US" sz="2894" dirty="0">
                <a:solidFill>
                  <a:srgbClr val="FFFFFF"/>
                </a:solidFill>
                <a:latin typeface="DM Sans"/>
              </a:rPr>
              <a:t> - The dataset contains 14 variables(features) for each record, including both categorical and continuous features. </a:t>
            </a:r>
          </a:p>
          <a:p>
            <a:pPr>
              <a:lnSpc>
                <a:spcPts val="3994"/>
              </a:lnSpc>
            </a:pPr>
            <a:endParaRPr lang="en-US" sz="2894" dirty="0">
              <a:solidFill>
                <a:srgbClr val="FFFFFF"/>
              </a:solidFill>
              <a:latin typeface="DM Sans"/>
            </a:endParaRPr>
          </a:p>
          <a:p>
            <a:pPr>
              <a:lnSpc>
                <a:spcPts val="3994"/>
              </a:lnSpc>
            </a:pPr>
            <a:r>
              <a:rPr lang="en-US" sz="2894" dirty="0">
                <a:solidFill>
                  <a:srgbClr val="FFFFFF"/>
                </a:solidFill>
                <a:latin typeface="DM Sans Bold"/>
              </a:rPr>
              <a:t>TARGET</a:t>
            </a:r>
            <a:r>
              <a:rPr lang="en-US" sz="2894" dirty="0">
                <a:solidFill>
                  <a:srgbClr val="FFFFFF"/>
                </a:solidFill>
                <a:latin typeface="DM Sans"/>
              </a:rPr>
              <a:t> -</a:t>
            </a:r>
          </a:p>
          <a:p>
            <a:pPr>
              <a:lnSpc>
                <a:spcPts val="3994"/>
              </a:lnSpc>
            </a:pPr>
            <a:r>
              <a:rPr lang="en-US" sz="2894" dirty="0">
                <a:solidFill>
                  <a:srgbClr val="FFFFFF"/>
                </a:solidFill>
                <a:latin typeface="DM Sans Bold"/>
              </a:rPr>
              <a:t>Income:</a:t>
            </a:r>
            <a:r>
              <a:rPr lang="en-US" sz="2894" dirty="0">
                <a:solidFill>
                  <a:srgbClr val="FFFFFF"/>
                </a:solidFill>
                <a:latin typeface="DM Sans"/>
              </a:rPr>
              <a:t> The binary target variable indicating whether the individual earns more than $50,000 annually (which according to the US Bureau of Statistics accounts for $104,000 </a:t>
            </a:r>
            <a:r>
              <a:rPr lang="en-US" sz="2894">
                <a:solidFill>
                  <a:srgbClr val="FFFFFF"/>
                </a:solidFill>
                <a:latin typeface="DM Sans"/>
              </a:rPr>
              <a:t>annually in 2023) or not. </a:t>
            </a:r>
          </a:p>
          <a:p>
            <a:pPr>
              <a:lnSpc>
                <a:spcPts val="3994"/>
              </a:lnSpc>
            </a:pPr>
            <a:endParaRPr lang="en-US" sz="2894" dirty="0">
              <a:solidFill>
                <a:srgbClr val="FFFFFF"/>
              </a:solidFill>
              <a:latin typeface="DM Sans"/>
            </a:endParaRPr>
          </a:p>
          <a:p>
            <a:pPr>
              <a:lnSpc>
                <a:spcPts val="3994"/>
              </a:lnSpc>
            </a:pPr>
            <a:endParaRPr lang="en-US" sz="2894" dirty="0">
              <a:solidFill>
                <a:srgbClr val="FFFFFF"/>
              </a:solidFill>
              <a:latin typeface="DM Sans"/>
            </a:endParaRPr>
          </a:p>
          <a:p>
            <a:pPr marL="0" lvl="0" indent="0">
              <a:lnSpc>
                <a:spcPts val="3994"/>
              </a:lnSpc>
              <a:spcBef>
                <a:spcPct val="0"/>
              </a:spcBef>
            </a:pPr>
            <a:endParaRPr lang="en-US" sz="2894" dirty="0">
              <a:solidFill>
                <a:srgbClr val="FFFFFF"/>
              </a:solidFill>
              <a:latin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7259300" y="8127303"/>
            <a:ext cx="1802889" cy="1802889"/>
          </a:xfrm>
          <a:custGeom>
            <a:avLst/>
            <a:gdLst/>
            <a:ahLst/>
            <a:cxnLst/>
            <a:rect l="l" t="t" r="r" b="b"/>
            <a:pathLst>
              <a:path w="1802889" h="1802889">
                <a:moveTo>
                  <a:pt x="0" y="0"/>
                </a:moveTo>
                <a:lnTo>
                  <a:pt x="1802889" y="0"/>
                </a:lnTo>
                <a:lnTo>
                  <a:pt x="1802889" y="1802889"/>
                </a:lnTo>
                <a:lnTo>
                  <a:pt x="0" y="18028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9833387" y="-1033334"/>
            <a:ext cx="2293320" cy="2293320"/>
          </a:xfrm>
          <a:custGeom>
            <a:avLst/>
            <a:gdLst/>
            <a:ahLst/>
            <a:cxnLst/>
            <a:rect l="l" t="t" r="r" b="b"/>
            <a:pathLst>
              <a:path w="2293320" h="2293320">
                <a:moveTo>
                  <a:pt x="0" y="0"/>
                </a:moveTo>
                <a:lnTo>
                  <a:pt x="2293320" y="0"/>
                </a:lnTo>
                <a:lnTo>
                  <a:pt x="2293320" y="2293319"/>
                </a:lnTo>
                <a:lnTo>
                  <a:pt x="0" y="2293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4" name="Group 4"/>
          <p:cNvGrpSpPr/>
          <p:nvPr/>
        </p:nvGrpSpPr>
        <p:grpSpPr>
          <a:xfrm>
            <a:off x="-1543050" y="-54747"/>
            <a:ext cx="2760734" cy="10341747"/>
            <a:chOff x="0" y="0"/>
            <a:chExt cx="727107" cy="2723752"/>
          </a:xfrm>
        </p:grpSpPr>
        <p:sp>
          <p:nvSpPr>
            <p:cNvPr id="5" name="Freeform 5"/>
            <p:cNvSpPr/>
            <p:nvPr/>
          </p:nvSpPr>
          <p:spPr>
            <a:xfrm>
              <a:off x="0" y="0"/>
              <a:ext cx="727107" cy="2723752"/>
            </a:xfrm>
            <a:custGeom>
              <a:avLst/>
              <a:gdLst/>
              <a:ahLst/>
              <a:cxnLst/>
              <a:rect l="l" t="t" r="r" b="b"/>
              <a:pathLst>
                <a:path w="727107" h="2723752">
                  <a:moveTo>
                    <a:pt x="0" y="0"/>
                  </a:moveTo>
                  <a:lnTo>
                    <a:pt x="727107" y="0"/>
                  </a:lnTo>
                  <a:lnTo>
                    <a:pt x="727107" y="2723752"/>
                  </a:lnTo>
                  <a:lnTo>
                    <a:pt x="0" y="2723752"/>
                  </a:lnTo>
                  <a:close/>
                </a:path>
              </a:pathLst>
            </a:custGeom>
            <a:solidFill>
              <a:srgbClr val="145DA0"/>
            </a:solidFill>
          </p:spPr>
          <p:txBody>
            <a:bodyPr/>
            <a:lstStyle/>
            <a:p>
              <a:endParaRPr lang="en-IN"/>
            </a:p>
          </p:txBody>
        </p:sp>
        <p:sp>
          <p:nvSpPr>
            <p:cNvPr id="6" name="TextBox 6"/>
            <p:cNvSpPr txBox="1"/>
            <p:nvPr/>
          </p:nvSpPr>
          <p:spPr>
            <a:xfrm>
              <a:off x="0" y="-38100"/>
              <a:ext cx="727107" cy="2761852"/>
            </a:xfrm>
            <a:prstGeom prst="rect">
              <a:avLst/>
            </a:prstGeom>
          </p:spPr>
          <p:txBody>
            <a:bodyPr lIns="50800" tIns="50800" rIns="50800" bIns="50800" rtlCol="0" anchor="ctr"/>
            <a:lstStyle/>
            <a:p>
              <a:pPr algn="ctr">
                <a:lnSpc>
                  <a:spcPts val="2605"/>
                </a:lnSpc>
              </a:pPr>
              <a:endParaRPr/>
            </a:p>
          </p:txBody>
        </p:sp>
      </p:grpSp>
      <p:sp>
        <p:nvSpPr>
          <p:cNvPr id="7" name="TextBox 7"/>
          <p:cNvSpPr txBox="1"/>
          <p:nvPr/>
        </p:nvSpPr>
        <p:spPr>
          <a:xfrm>
            <a:off x="2445276" y="890903"/>
            <a:ext cx="8407610" cy="1009650"/>
          </a:xfrm>
          <a:prstGeom prst="rect">
            <a:avLst/>
          </a:prstGeom>
        </p:spPr>
        <p:txBody>
          <a:bodyPr lIns="0" tIns="0" rIns="0" bIns="0" rtlCol="0" anchor="t">
            <a:spAutoFit/>
          </a:bodyPr>
          <a:lstStyle/>
          <a:p>
            <a:pPr marL="0" lvl="0" indent="0">
              <a:lnSpc>
                <a:spcPts val="7884"/>
              </a:lnSpc>
              <a:spcBef>
                <a:spcPct val="0"/>
              </a:spcBef>
            </a:pPr>
            <a:r>
              <a:rPr lang="en-US" sz="6570">
                <a:solidFill>
                  <a:srgbClr val="FFFFFF"/>
                </a:solidFill>
                <a:latin typeface="Now Bold"/>
              </a:rPr>
              <a:t>DATA OVERVIEW</a:t>
            </a:r>
          </a:p>
        </p:txBody>
      </p:sp>
      <p:sp>
        <p:nvSpPr>
          <p:cNvPr id="8" name="TextBox 8"/>
          <p:cNvSpPr txBox="1"/>
          <p:nvPr/>
        </p:nvSpPr>
        <p:spPr>
          <a:xfrm>
            <a:off x="2445276" y="2199931"/>
            <a:ext cx="14776222" cy="7411725"/>
          </a:xfrm>
          <a:prstGeom prst="rect">
            <a:avLst/>
          </a:prstGeom>
        </p:spPr>
        <p:txBody>
          <a:bodyPr lIns="0" tIns="0" rIns="0" bIns="0" rtlCol="0" anchor="t">
            <a:spAutoFit/>
          </a:bodyPr>
          <a:lstStyle/>
          <a:p>
            <a:pPr>
              <a:lnSpc>
                <a:spcPts val="3948"/>
              </a:lnSpc>
            </a:pPr>
            <a:r>
              <a:rPr lang="en-US" sz="2860">
                <a:solidFill>
                  <a:srgbClr val="FFFFFF"/>
                </a:solidFill>
                <a:latin typeface="DM Sans Bold"/>
              </a:rPr>
              <a:t>FEATURES</a:t>
            </a:r>
            <a:r>
              <a:rPr lang="en-US" sz="2860">
                <a:solidFill>
                  <a:srgbClr val="FFFFFF"/>
                </a:solidFill>
                <a:latin typeface="DM Sans"/>
              </a:rPr>
              <a:t> - </a:t>
            </a:r>
          </a:p>
          <a:p>
            <a:pPr>
              <a:lnSpc>
                <a:spcPts val="3948"/>
              </a:lnSpc>
            </a:pPr>
            <a:endParaRPr lang="en-US" sz="2860">
              <a:solidFill>
                <a:srgbClr val="FFFFFF"/>
              </a:solidFill>
              <a:latin typeface="DM Sans"/>
            </a:endParaRPr>
          </a:p>
          <a:p>
            <a:pPr>
              <a:lnSpc>
                <a:spcPts val="3948"/>
              </a:lnSpc>
            </a:pPr>
            <a:r>
              <a:rPr lang="en-US" sz="2860">
                <a:solidFill>
                  <a:srgbClr val="FFFFFF"/>
                </a:solidFill>
                <a:latin typeface="DM Sans Bold"/>
              </a:rPr>
              <a:t>Age</a:t>
            </a:r>
            <a:r>
              <a:rPr lang="en-US" sz="2860">
                <a:solidFill>
                  <a:srgbClr val="FFFFFF"/>
                </a:solidFill>
                <a:latin typeface="DM Sans"/>
              </a:rPr>
              <a:t>: The age of the individual.</a:t>
            </a:r>
          </a:p>
          <a:p>
            <a:pPr>
              <a:lnSpc>
                <a:spcPts val="3948"/>
              </a:lnSpc>
            </a:pPr>
            <a:r>
              <a:rPr lang="en-US" sz="2860">
                <a:solidFill>
                  <a:srgbClr val="FFFFFF"/>
                </a:solidFill>
                <a:latin typeface="DM Sans Bold"/>
              </a:rPr>
              <a:t>Work-class:</a:t>
            </a:r>
            <a:r>
              <a:rPr lang="en-US" sz="2860">
                <a:solidFill>
                  <a:srgbClr val="FFFFFF"/>
                </a:solidFill>
                <a:latin typeface="DM Sans"/>
              </a:rPr>
              <a:t> The type of employment (Private, Local-gov, etc.,).</a:t>
            </a:r>
          </a:p>
          <a:p>
            <a:pPr>
              <a:lnSpc>
                <a:spcPts val="3948"/>
              </a:lnSpc>
            </a:pPr>
            <a:r>
              <a:rPr lang="en-US" sz="2860">
                <a:solidFill>
                  <a:srgbClr val="FFFFFF"/>
                </a:solidFill>
                <a:latin typeface="DM Sans Bold"/>
              </a:rPr>
              <a:t>Education: </a:t>
            </a:r>
            <a:r>
              <a:rPr lang="en-US" sz="2860">
                <a:solidFill>
                  <a:srgbClr val="FFFFFF"/>
                </a:solidFill>
                <a:latin typeface="DM Sans"/>
              </a:rPr>
              <a:t>The highest level of education of an individual.</a:t>
            </a:r>
          </a:p>
          <a:p>
            <a:pPr>
              <a:lnSpc>
                <a:spcPts val="3948"/>
              </a:lnSpc>
            </a:pPr>
            <a:r>
              <a:rPr lang="en-US" sz="2860">
                <a:solidFill>
                  <a:srgbClr val="FFFFFF"/>
                </a:solidFill>
                <a:latin typeface="DM Sans Bold"/>
              </a:rPr>
              <a:t>Education-Num: </a:t>
            </a:r>
            <a:r>
              <a:rPr lang="en-US" sz="2860">
                <a:solidFill>
                  <a:srgbClr val="FFFFFF"/>
                </a:solidFill>
                <a:latin typeface="DM Sans"/>
              </a:rPr>
              <a:t>Number of years of education an individual received.</a:t>
            </a:r>
          </a:p>
          <a:p>
            <a:pPr>
              <a:lnSpc>
                <a:spcPts val="3948"/>
              </a:lnSpc>
            </a:pPr>
            <a:r>
              <a:rPr lang="en-US" sz="2860">
                <a:solidFill>
                  <a:srgbClr val="FFFFFF"/>
                </a:solidFill>
                <a:latin typeface="DM Sans Bold"/>
              </a:rPr>
              <a:t>Marital Status</a:t>
            </a:r>
            <a:r>
              <a:rPr lang="en-US" sz="2860">
                <a:solidFill>
                  <a:srgbClr val="FFFFFF"/>
                </a:solidFill>
                <a:latin typeface="DM Sans"/>
              </a:rPr>
              <a:t>: The marital status of the individual.</a:t>
            </a:r>
          </a:p>
          <a:p>
            <a:pPr>
              <a:lnSpc>
                <a:spcPts val="3948"/>
              </a:lnSpc>
            </a:pPr>
            <a:r>
              <a:rPr lang="en-US" sz="2860">
                <a:solidFill>
                  <a:srgbClr val="FFFFFF"/>
                </a:solidFill>
                <a:latin typeface="DM Sans Bold"/>
              </a:rPr>
              <a:t>Occupation</a:t>
            </a:r>
            <a:r>
              <a:rPr lang="en-US" sz="2860">
                <a:solidFill>
                  <a:srgbClr val="FFFFFF"/>
                </a:solidFill>
                <a:latin typeface="DM Sans"/>
              </a:rPr>
              <a:t>: The type of occupation an individual is engaged in.</a:t>
            </a:r>
          </a:p>
          <a:p>
            <a:pPr>
              <a:lnSpc>
                <a:spcPts val="3948"/>
              </a:lnSpc>
            </a:pPr>
            <a:r>
              <a:rPr lang="en-US" sz="2860">
                <a:solidFill>
                  <a:srgbClr val="FFFFFF"/>
                </a:solidFill>
                <a:latin typeface="DM Sans Bold"/>
              </a:rPr>
              <a:t>Relationship:</a:t>
            </a:r>
            <a:r>
              <a:rPr lang="en-US" sz="2860">
                <a:solidFill>
                  <a:srgbClr val="FFFFFF"/>
                </a:solidFill>
                <a:latin typeface="DM Sans"/>
              </a:rPr>
              <a:t> The individual’s relationship status (Husband, Wife, Daughter etc.,).</a:t>
            </a:r>
          </a:p>
          <a:p>
            <a:pPr>
              <a:lnSpc>
                <a:spcPts val="3948"/>
              </a:lnSpc>
            </a:pPr>
            <a:r>
              <a:rPr lang="en-US" sz="2860">
                <a:solidFill>
                  <a:srgbClr val="FFFFFF"/>
                </a:solidFill>
                <a:latin typeface="DM Sans Bold"/>
              </a:rPr>
              <a:t>Race</a:t>
            </a:r>
            <a:r>
              <a:rPr lang="en-US" sz="2860">
                <a:solidFill>
                  <a:srgbClr val="FFFFFF"/>
                </a:solidFill>
                <a:latin typeface="DM Sans"/>
              </a:rPr>
              <a:t>: The individual’s race (White, Asian-Pan-Islander etc.,).</a:t>
            </a:r>
          </a:p>
          <a:p>
            <a:pPr>
              <a:lnSpc>
                <a:spcPts val="3948"/>
              </a:lnSpc>
            </a:pPr>
            <a:r>
              <a:rPr lang="en-US" sz="2860">
                <a:solidFill>
                  <a:srgbClr val="FFFFFF"/>
                </a:solidFill>
                <a:latin typeface="DM Sans Bold"/>
              </a:rPr>
              <a:t>Sex</a:t>
            </a:r>
            <a:r>
              <a:rPr lang="en-US" sz="2860">
                <a:solidFill>
                  <a:srgbClr val="FFFFFF"/>
                </a:solidFill>
                <a:latin typeface="DM Sans"/>
              </a:rPr>
              <a:t>: The gender of the individual.</a:t>
            </a:r>
          </a:p>
          <a:p>
            <a:pPr>
              <a:lnSpc>
                <a:spcPts val="3948"/>
              </a:lnSpc>
            </a:pPr>
            <a:r>
              <a:rPr lang="en-US" sz="2860">
                <a:solidFill>
                  <a:srgbClr val="FFFFFF"/>
                </a:solidFill>
                <a:latin typeface="DM Sans Bold"/>
              </a:rPr>
              <a:t>Capital Gain</a:t>
            </a:r>
            <a:r>
              <a:rPr lang="en-US" sz="2860">
                <a:solidFill>
                  <a:srgbClr val="FFFFFF"/>
                </a:solidFill>
                <a:latin typeface="DM Sans"/>
              </a:rPr>
              <a:t>: Capital gains reported by the individual.</a:t>
            </a:r>
          </a:p>
          <a:p>
            <a:pPr>
              <a:lnSpc>
                <a:spcPts val="3948"/>
              </a:lnSpc>
            </a:pPr>
            <a:r>
              <a:rPr lang="en-US" sz="2860">
                <a:solidFill>
                  <a:srgbClr val="FFFFFF"/>
                </a:solidFill>
                <a:latin typeface="DM Sans Bold"/>
              </a:rPr>
              <a:t>Capital Loss:</a:t>
            </a:r>
            <a:r>
              <a:rPr lang="en-US" sz="2860">
                <a:solidFill>
                  <a:srgbClr val="FFFFFF"/>
                </a:solidFill>
                <a:latin typeface="DM Sans"/>
              </a:rPr>
              <a:t> Capital losses reported by the individual.</a:t>
            </a:r>
          </a:p>
          <a:p>
            <a:pPr>
              <a:lnSpc>
                <a:spcPts val="3948"/>
              </a:lnSpc>
            </a:pPr>
            <a:r>
              <a:rPr lang="en-US" sz="2860">
                <a:solidFill>
                  <a:srgbClr val="FFFFFF"/>
                </a:solidFill>
                <a:latin typeface="DM Sans Bold"/>
              </a:rPr>
              <a:t>Hours Per Week:</a:t>
            </a:r>
            <a:r>
              <a:rPr lang="en-US" sz="2860">
                <a:solidFill>
                  <a:srgbClr val="FFFFFF"/>
                </a:solidFill>
                <a:latin typeface="DM Sans"/>
              </a:rPr>
              <a:t> The number of hours worked per week.</a:t>
            </a:r>
          </a:p>
          <a:p>
            <a:pPr marL="0" lvl="0" indent="0">
              <a:lnSpc>
                <a:spcPts val="3948"/>
              </a:lnSpc>
              <a:spcBef>
                <a:spcPct val="0"/>
              </a:spcBef>
            </a:pPr>
            <a:r>
              <a:rPr lang="en-US" sz="2860">
                <a:solidFill>
                  <a:srgbClr val="FFFFFF"/>
                </a:solidFill>
                <a:latin typeface="DM Sans Bold"/>
              </a:rPr>
              <a:t>Native Country:</a:t>
            </a:r>
            <a:r>
              <a:rPr lang="en-US" sz="2860">
                <a:solidFill>
                  <a:srgbClr val="FFFFFF"/>
                </a:solidFill>
                <a:latin typeface="DM Sans"/>
              </a:rPr>
              <a:t> The birth country of the individual.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TextBox 2"/>
          <p:cNvSpPr txBox="1"/>
          <p:nvPr/>
        </p:nvSpPr>
        <p:spPr>
          <a:xfrm>
            <a:off x="1028700" y="890903"/>
            <a:ext cx="14055956" cy="1009650"/>
          </a:xfrm>
          <a:prstGeom prst="rect">
            <a:avLst/>
          </a:prstGeom>
        </p:spPr>
        <p:txBody>
          <a:bodyPr lIns="0" tIns="0" rIns="0" bIns="0" rtlCol="0" anchor="t">
            <a:spAutoFit/>
          </a:bodyPr>
          <a:lstStyle/>
          <a:p>
            <a:pPr marL="0" lvl="0" indent="0">
              <a:lnSpc>
                <a:spcPts val="7884"/>
              </a:lnSpc>
              <a:spcBef>
                <a:spcPct val="0"/>
              </a:spcBef>
            </a:pPr>
            <a:r>
              <a:rPr lang="en-US" sz="6570">
                <a:solidFill>
                  <a:srgbClr val="FFFFFF"/>
                </a:solidFill>
                <a:latin typeface="Now Bold"/>
              </a:rPr>
              <a:t>DATA PREPROCESSING</a:t>
            </a:r>
          </a:p>
        </p:txBody>
      </p:sp>
      <p:sp>
        <p:nvSpPr>
          <p:cNvPr id="3" name="TextBox 3"/>
          <p:cNvSpPr txBox="1"/>
          <p:nvPr/>
        </p:nvSpPr>
        <p:spPr>
          <a:xfrm>
            <a:off x="815388" y="2397425"/>
            <a:ext cx="14776222" cy="3449325"/>
          </a:xfrm>
          <a:prstGeom prst="rect">
            <a:avLst/>
          </a:prstGeom>
        </p:spPr>
        <p:txBody>
          <a:bodyPr lIns="0" tIns="0" rIns="0" bIns="0" rtlCol="0" anchor="t">
            <a:spAutoFit/>
          </a:bodyPr>
          <a:lstStyle/>
          <a:p>
            <a:pPr marL="617663" lvl="1" indent="-308831" algn="just">
              <a:lnSpc>
                <a:spcPts val="3948"/>
              </a:lnSpc>
              <a:buFont typeface="Arial"/>
              <a:buChar char="•"/>
            </a:pPr>
            <a:r>
              <a:rPr lang="en-US" sz="2860">
                <a:solidFill>
                  <a:srgbClr val="FFFFFF"/>
                </a:solidFill>
                <a:latin typeface="DM Sans Bold"/>
              </a:rPr>
              <a:t>Drop unnecessary columns :  </a:t>
            </a:r>
            <a:r>
              <a:rPr lang="en-US" sz="2860">
                <a:solidFill>
                  <a:srgbClr val="FFFFFF"/>
                </a:solidFill>
                <a:latin typeface="DM Sans"/>
              </a:rPr>
              <a:t>RELATIONSHIP, EDUCATION_NUM, FNLWGT , NATIVE_COUNTRY, OCCUPATION</a:t>
            </a:r>
          </a:p>
          <a:p>
            <a:pPr marL="617663" lvl="1" indent="-308831" algn="just">
              <a:lnSpc>
                <a:spcPts val="3948"/>
              </a:lnSpc>
              <a:buFont typeface="Arial"/>
              <a:buChar char="•"/>
            </a:pPr>
            <a:r>
              <a:rPr lang="en-US" sz="2860">
                <a:solidFill>
                  <a:srgbClr val="FFFFFF"/>
                </a:solidFill>
                <a:latin typeface="DM Sans Bold"/>
              </a:rPr>
              <a:t>Handling missing values</a:t>
            </a:r>
            <a:r>
              <a:rPr lang="en-US" sz="2860">
                <a:solidFill>
                  <a:srgbClr val="FFFFFF"/>
                </a:solidFill>
                <a:latin typeface="DM Sans"/>
              </a:rPr>
              <a:t> : WORK_CLASS</a:t>
            </a:r>
          </a:p>
          <a:p>
            <a:pPr marL="617663" lvl="1" indent="-308831" algn="just">
              <a:lnSpc>
                <a:spcPts val="3948"/>
              </a:lnSpc>
              <a:buFont typeface="Arial"/>
              <a:buChar char="•"/>
            </a:pPr>
            <a:r>
              <a:rPr lang="en-US" sz="2860">
                <a:solidFill>
                  <a:srgbClr val="FFFFFF"/>
                </a:solidFill>
                <a:latin typeface="DM Sans Bold"/>
              </a:rPr>
              <a:t>Encoding categorical features</a:t>
            </a:r>
            <a:r>
              <a:rPr lang="en-US" sz="2860">
                <a:solidFill>
                  <a:srgbClr val="FFFFFF"/>
                </a:solidFill>
                <a:latin typeface="DM Sans"/>
              </a:rPr>
              <a:t> : WORKCLASS, EDUCATION, MARITAL_STATUS, RACE and SEX</a:t>
            </a:r>
          </a:p>
          <a:p>
            <a:pPr marL="617663" lvl="1" indent="-308831">
              <a:lnSpc>
                <a:spcPts val="3948"/>
              </a:lnSpc>
              <a:spcBef>
                <a:spcPct val="0"/>
              </a:spcBef>
              <a:buFont typeface="Arial"/>
              <a:buChar char="•"/>
            </a:pPr>
            <a:r>
              <a:rPr lang="en-US" sz="2860">
                <a:solidFill>
                  <a:srgbClr val="FFFFFF"/>
                </a:solidFill>
                <a:latin typeface="DM Sans Bold"/>
              </a:rPr>
              <a:t>Scaling or normalizing numerical features : </a:t>
            </a:r>
            <a:r>
              <a:rPr lang="en-US" sz="2860">
                <a:solidFill>
                  <a:srgbClr val="FFFFFF"/>
                </a:solidFill>
                <a:latin typeface="DM Sans"/>
              </a:rPr>
              <a:t>AGE, CAPITAL_GAIN , CAPITAL_LOSS , HOURS_PER_WEEK</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7970863" y="4817539"/>
            <a:ext cx="9947328" cy="5208130"/>
          </a:xfrm>
          <a:custGeom>
            <a:avLst/>
            <a:gdLst/>
            <a:ahLst/>
            <a:cxnLst/>
            <a:rect l="l" t="t" r="r" b="b"/>
            <a:pathLst>
              <a:path w="9947328" h="5208130">
                <a:moveTo>
                  <a:pt x="0" y="0"/>
                </a:moveTo>
                <a:lnTo>
                  <a:pt x="9947328" y="0"/>
                </a:lnTo>
                <a:lnTo>
                  <a:pt x="9947328" y="5208130"/>
                </a:lnTo>
                <a:lnTo>
                  <a:pt x="0" y="5208130"/>
                </a:lnTo>
                <a:lnTo>
                  <a:pt x="0" y="0"/>
                </a:lnTo>
                <a:close/>
              </a:path>
            </a:pathLst>
          </a:custGeom>
          <a:blipFill>
            <a:blip r:embed="rId2"/>
            <a:stretch>
              <a:fillRect/>
            </a:stretch>
          </a:blipFill>
        </p:spPr>
        <p:txBody>
          <a:bodyPr/>
          <a:lstStyle/>
          <a:p>
            <a:endParaRPr lang="en-IN"/>
          </a:p>
        </p:txBody>
      </p:sp>
      <p:sp>
        <p:nvSpPr>
          <p:cNvPr id="3" name="Freeform 3"/>
          <p:cNvSpPr/>
          <p:nvPr/>
        </p:nvSpPr>
        <p:spPr>
          <a:xfrm>
            <a:off x="420581" y="649943"/>
            <a:ext cx="7295616" cy="7091167"/>
          </a:xfrm>
          <a:custGeom>
            <a:avLst/>
            <a:gdLst/>
            <a:ahLst/>
            <a:cxnLst/>
            <a:rect l="l" t="t" r="r" b="b"/>
            <a:pathLst>
              <a:path w="7295616" h="7091167">
                <a:moveTo>
                  <a:pt x="0" y="0"/>
                </a:moveTo>
                <a:lnTo>
                  <a:pt x="7295616" y="0"/>
                </a:lnTo>
                <a:lnTo>
                  <a:pt x="7295616" y="7091166"/>
                </a:lnTo>
                <a:lnTo>
                  <a:pt x="0" y="7091166"/>
                </a:lnTo>
                <a:lnTo>
                  <a:pt x="0" y="0"/>
                </a:lnTo>
                <a:close/>
              </a:path>
            </a:pathLst>
          </a:custGeom>
          <a:blipFill>
            <a:blip r:embed="rId3"/>
            <a:stretch>
              <a:fillRect/>
            </a:stretch>
          </a:blipFill>
        </p:spPr>
        <p:txBody>
          <a:bodyPr/>
          <a:lstStyle/>
          <a:p>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rot="1313163">
            <a:off x="-4261137" y="6573910"/>
            <a:ext cx="9085628" cy="5368780"/>
          </a:xfrm>
          <a:custGeom>
            <a:avLst/>
            <a:gdLst/>
            <a:ahLst/>
            <a:cxnLst/>
            <a:rect l="l" t="t" r="r" b="b"/>
            <a:pathLst>
              <a:path w="9085628" h="5368780">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2267961" y="8412696"/>
            <a:ext cx="4319810" cy="426581"/>
          </a:xfrm>
          <a:custGeom>
            <a:avLst/>
            <a:gdLst/>
            <a:ahLst/>
            <a:cxnLst/>
            <a:rect l="l" t="t" r="r" b="b"/>
            <a:pathLst>
              <a:path w="4319810" h="426581">
                <a:moveTo>
                  <a:pt x="0" y="0"/>
                </a:moveTo>
                <a:lnTo>
                  <a:pt x="4319809" y="0"/>
                </a:lnTo>
                <a:lnTo>
                  <a:pt x="4319809" y="426581"/>
                </a:lnTo>
                <a:lnTo>
                  <a:pt x="0" y="426581"/>
                </a:lnTo>
                <a:lnTo>
                  <a:pt x="0" y="0"/>
                </a:lnTo>
                <a:close/>
              </a:path>
            </a:pathLst>
          </a:custGeom>
          <a:blipFill>
            <a:blip r:embed="rId4"/>
            <a:stretch>
              <a:fillRect t="-99999"/>
            </a:stretch>
          </a:blipFill>
        </p:spPr>
        <p:txBody>
          <a:bodyPr/>
          <a:lstStyle/>
          <a:p>
            <a:endParaRPr lang="en-IN"/>
          </a:p>
        </p:txBody>
      </p:sp>
      <p:sp>
        <p:nvSpPr>
          <p:cNvPr id="4" name="Freeform 4"/>
          <p:cNvSpPr/>
          <p:nvPr/>
        </p:nvSpPr>
        <p:spPr>
          <a:xfrm>
            <a:off x="6984095" y="8412696"/>
            <a:ext cx="4319810" cy="426581"/>
          </a:xfrm>
          <a:custGeom>
            <a:avLst/>
            <a:gdLst/>
            <a:ahLst/>
            <a:cxnLst/>
            <a:rect l="l" t="t" r="r" b="b"/>
            <a:pathLst>
              <a:path w="4319810" h="426581">
                <a:moveTo>
                  <a:pt x="0" y="0"/>
                </a:moveTo>
                <a:lnTo>
                  <a:pt x="4319810" y="0"/>
                </a:lnTo>
                <a:lnTo>
                  <a:pt x="4319810" y="426581"/>
                </a:lnTo>
                <a:lnTo>
                  <a:pt x="0" y="426581"/>
                </a:lnTo>
                <a:lnTo>
                  <a:pt x="0" y="0"/>
                </a:lnTo>
                <a:close/>
              </a:path>
            </a:pathLst>
          </a:custGeom>
          <a:blipFill>
            <a:blip r:embed="rId4"/>
            <a:stretch>
              <a:fillRect t="-99999"/>
            </a:stretch>
          </a:blipFill>
        </p:spPr>
        <p:txBody>
          <a:bodyPr/>
          <a:lstStyle/>
          <a:p>
            <a:endParaRPr lang="en-IN"/>
          </a:p>
        </p:txBody>
      </p:sp>
      <p:sp>
        <p:nvSpPr>
          <p:cNvPr id="5" name="Freeform 5"/>
          <p:cNvSpPr/>
          <p:nvPr/>
        </p:nvSpPr>
        <p:spPr>
          <a:xfrm>
            <a:off x="11703955" y="8412696"/>
            <a:ext cx="4319810" cy="426581"/>
          </a:xfrm>
          <a:custGeom>
            <a:avLst/>
            <a:gdLst/>
            <a:ahLst/>
            <a:cxnLst/>
            <a:rect l="l" t="t" r="r" b="b"/>
            <a:pathLst>
              <a:path w="4319810" h="426581">
                <a:moveTo>
                  <a:pt x="0" y="0"/>
                </a:moveTo>
                <a:lnTo>
                  <a:pt x="4319809" y="0"/>
                </a:lnTo>
                <a:lnTo>
                  <a:pt x="4319809" y="426581"/>
                </a:lnTo>
                <a:lnTo>
                  <a:pt x="0" y="426581"/>
                </a:lnTo>
                <a:lnTo>
                  <a:pt x="0" y="0"/>
                </a:lnTo>
                <a:close/>
              </a:path>
            </a:pathLst>
          </a:custGeom>
          <a:blipFill>
            <a:blip r:embed="rId4"/>
            <a:stretch>
              <a:fillRect t="-99999"/>
            </a:stretch>
          </a:blipFill>
        </p:spPr>
        <p:txBody>
          <a:bodyPr/>
          <a:lstStyle/>
          <a:p>
            <a:endParaRPr lang="en-IN"/>
          </a:p>
        </p:txBody>
      </p:sp>
      <p:grpSp>
        <p:nvGrpSpPr>
          <p:cNvPr id="6" name="Group 6"/>
          <p:cNvGrpSpPr/>
          <p:nvPr/>
        </p:nvGrpSpPr>
        <p:grpSpPr>
          <a:xfrm>
            <a:off x="1028700" y="2533149"/>
            <a:ext cx="3525548" cy="2397969"/>
            <a:chOff x="0" y="0"/>
            <a:chExt cx="928539" cy="631564"/>
          </a:xfrm>
        </p:grpSpPr>
        <p:sp>
          <p:nvSpPr>
            <p:cNvPr id="7" name="Freeform 7"/>
            <p:cNvSpPr/>
            <p:nvPr/>
          </p:nvSpPr>
          <p:spPr>
            <a:xfrm>
              <a:off x="0" y="0"/>
              <a:ext cx="928539" cy="631564"/>
            </a:xfrm>
            <a:custGeom>
              <a:avLst/>
              <a:gdLst/>
              <a:ahLst/>
              <a:cxnLst/>
              <a:rect l="l" t="t" r="r" b="b"/>
              <a:pathLst>
                <a:path w="928539" h="631564">
                  <a:moveTo>
                    <a:pt x="0" y="0"/>
                  </a:moveTo>
                  <a:lnTo>
                    <a:pt x="928539" y="0"/>
                  </a:lnTo>
                  <a:lnTo>
                    <a:pt x="928539" y="631564"/>
                  </a:lnTo>
                  <a:lnTo>
                    <a:pt x="0" y="631564"/>
                  </a:lnTo>
                  <a:close/>
                </a:path>
              </a:pathLst>
            </a:custGeom>
            <a:solidFill>
              <a:srgbClr val="CFF4FF"/>
            </a:solidFill>
            <a:ln w="19050" cap="sq">
              <a:solidFill>
                <a:srgbClr val="FFFFFF"/>
              </a:solidFill>
              <a:prstDash val="solid"/>
              <a:miter/>
            </a:ln>
          </p:spPr>
          <p:txBody>
            <a:bodyPr/>
            <a:lstStyle/>
            <a:p>
              <a:endParaRPr lang="en-IN"/>
            </a:p>
          </p:txBody>
        </p:sp>
        <p:sp>
          <p:nvSpPr>
            <p:cNvPr id="8" name="TextBox 8"/>
            <p:cNvSpPr txBox="1"/>
            <p:nvPr/>
          </p:nvSpPr>
          <p:spPr>
            <a:xfrm>
              <a:off x="0" y="-38100"/>
              <a:ext cx="928539" cy="669664"/>
            </a:xfrm>
            <a:prstGeom prst="rect">
              <a:avLst/>
            </a:prstGeom>
          </p:spPr>
          <p:txBody>
            <a:bodyPr lIns="50800" tIns="50800" rIns="50800" bIns="50800" rtlCol="0" anchor="ctr"/>
            <a:lstStyle/>
            <a:p>
              <a:pPr algn="ctr">
                <a:lnSpc>
                  <a:spcPts val="2605"/>
                </a:lnSpc>
              </a:pPr>
              <a:endParaRPr/>
            </a:p>
          </p:txBody>
        </p:sp>
      </p:grpSp>
      <p:sp>
        <p:nvSpPr>
          <p:cNvPr id="9" name="Freeform 9"/>
          <p:cNvSpPr/>
          <p:nvPr/>
        </p:nvSpPr>
        <p:spPr>
          <a:xfrm rot="1313163">
            <a:off x="14330817" y="-1655690"/>
            <a:ext cx="9085628" cy="5368780"/>
          </a:xfrm>
          <a:custGeom>
            <a:avLst/>
            <a:gdLst/>
            <a:ahLst/>
            <a:cxnLst/>
            <a:rect l="l" t="t" r="r" b="b"/>
            <a:pathLst>
              <a:path w="9085628" h="5368780">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0" name="TextBox 10"/>
          <p:cNvSpPr txBox="1"/>
          <p:nvPr/>
        </p:nvSpPr>
        <p:spPr>
          <a:xfrm>
            <a:off x="1042794" y="1028700"/>
            <a:ext cx="8197288" cy="823912"/>
          </a:xfrm>
          <a:prstGeom prst="rect">
            <a:avLst/>
          </a:prstGeom>
        </p:spPr>
        <p:txBody>
          <a:bodyPr lIns="0" tIns="0" rIns="0" bIns="0" rtlCol="0" anchor="t">
            <a:spAutoFit/>
          </a:bodyPr>
          <a:lstStyle/>
          <a:p>
            <a:pPr marL="0" lvl="0" indent="0">
              <a:lnSpc>
                <a:spcPts val="6451"/>
              </a:lnSpc>
              <a:spcBef>
                <a:spcPct val="0"/>
              </a:spcBef>
            </a:pPr>
            <a:r>
              <a:rPr lang="en-US" sz="5376">
                <a:solidFill>
                  <a:srgbClr val="FFFFFF"/>
                </a:solidFill>
                <a:latin typeface="Now Bold"/>
              </a:rPr>
              <a:t>PROCESS</a:t>
            </a:r>
          </a:p>
        </p:txBody>
      </p:sp>
      <p:sp>
        <p:nvSpPr>
          <p:cNvPr id="11" name="TextBox 11"/>
          <p:cNvSpPr txBox="1"/>
          <p:nvPr/>
        </p:nvSpPr>
        <p:spPr>
          <a:xfrm>
            <a:off x="1067181" y="2935642"/>
            <a:ext cx="3432147" cy="545973"/>
          </a:xfrm>
          <a:prstGeom prst="rect">
            <a:avLst/>
          </a:prstGeom>
        </p:spPr>
        <p:txBody>
          <a:bodyPr lIns="0" tIns="0" rIns="0" bIns="0" rtlCol="0" anchor="t">
            <a:spAutoFit/>
          </a:bodyPr>
          <a:lstStyle/>
          <a:p>
            <a:pPr marL="0" lvl="0" indent="0" algn="ctr">
              <a:lnSpc>
                <a:spcPts val="4415"/>
              </a:lnSpc>
              <a:spcBef>
                <a:spcPct val="0"/>
              </a:spcBef>
            </a:pPr>
            <a:r>
              <a:rPr lang="en-US" sz="3199">
                <a:solidFill>
                  <a:srgbClr val="0071C9"/>
                </a:solidFill>
                <a:latin typeface="DM Sans Bold"/>
              </a:rPr>
              <a:t>Step 1</a:t>
            </a:r>
          </a:p>
        </p:txBody>
      </p:sp>
      <p:sp>
        <p:nvSpPr>
          <p:cNvPr id="12" name="TextBox 12"/>
          <p:cNvSpPr txBox="1"/>
          <p:nvPr/>
        </p:nvSpPr>
        <p:spPr>
          <a:xfrm>
            <a:off x="1249673" y="3771804"/>
            <a:ext cx="3200745" cy="477264"/>
          </a:xfrm>
          <a:prstGeom prst="rect">
            <a:avLst/>
          </a:prstGeom>
        </p:spPr>
        <p:txBody>
          <a:bodyPr lIns="0" tIns="0" rIns="0" bIns="0" rtlCol="0" anchor="t">
            <a:spAutoFit/>
          </a:bodyPr>
          <a:lstStyle/>
          <a:p>
            <a:pPr marL="0" lvl="0" indent="0" algn="ctr">
              <a:lnSpc>
                <a:spcPts val="3963"/>
              </a:lnSpc>
              <a:spcBef>
                <a:spcPct val="0"/>
              </a:spcBef>
            </a:pPr>
            <a:r>
              <a:rPr lang="en-US" sz="2872">
                <a:solidFill>
                  <a:srgbClr val="051D40"/>
                </a:solidFill>
                <a:latin typeface="DM Sans"/>
              </a:rPr>
              <a:t>Load the dataset</a:t>
            </a:r>
          </a:p>
        </p:txBody>
      </p:sp>
      <p:grpSp>
        <p:nvGrpSpPr>
          <p:cNvPr id="13" name="Group 13"/>
          <p:cNvGrpSpPr/>
          <p:nvPr/>
        </p:nvGrpSpPr>
        <p:grpSpPr>
          <a:xfrm>
            <a:off x="5001923" y="2533149"/>
            <a:ext cx="3691890" cy="2397969"/>
            <a:chOff x="0" y="0"/>
            <a:chExt cx="972350" cy="631564"/>
          </a:xfrm>
        </p:grpSpPr>
        <p:sp>
          <p:nvSpPr>
            <p:cNvPr id="14" name="Freeform 14"/>
            <p:cNvSpPr/>
            <p:nvPr/>
          </p:nvSpPr>
          <p:spPr>
            <a:xfrm>
              <a:off x="0" y="0"/>
              <a:ext cx="972350" cy="631564"/>
            </a:xfrm>
            <a:custGeom>
              <a:avLst/>
              <a:gdLst/>
              <a:ahLst/>
              <a:cxnLst/>
              <a:rect l="l" t="t" r="r" b="b"/>
              <a:pathLst>
                <a:path w="972350" h="631564">
                  <a:moveTo>
                    <a:pt x="0" y="0"/>
                  </a:moveTo>
                  <a:lnTo>
                    <a:pt x="972350" y="0"/>
                  </a:lnTo>
                  <a:lnTo>
                    <a:pt x="972350" y="631564"/>
                  </a:lnTo>
                  <a:lnTo>
                    <a:pt x="0" y="631564"/>
                  </a:lnTo>
                  <a:close/>
                </a:path>
              </a:pathLst>
            </a:custGeom>
            <a:solidFill>
              <a:srgbClr val="CFF4FF"/>
            </a:solidFill>
            <a:ln w="19050" cap="sq">
              <a:solidFill>
                <a:srgbClr val="FFFFFF"/>
              </a:solidFill>
              <a:prstDash val="solid"/>
              <a:miter/>
            </a:ln>
          </p:spPr>
          <p:txBody>
            <a:bodyPr/>
            <a:lstStyle/>
            <a:p>
              <a:endParaRPr lang="en-IN"/>
            </a:p>
          </p:txBody>
        </p:sp>
        <p:sp>
          <p:nvSpPr>
            <p:cNvPr id="15" name="TextBox 15"/>
            <p:cNvSpPr txBox="1"/>
            <p:nvPr/>
          </p:nvSpPr>
          <p:spPr>
            <a:xfrm>
              <a:off x="0" y="-38100"/>
              <a:ext cx="972350" cy="669664"/>
            </a:xfrm>
            <a:prstGeom prst="rect">
              <a:avLst/>
            </a:prstGeom>
          </p:spPr>
          <p:txBody>
            <a:bodyPr lIns="50800" tIns="50800" rIns="50800" bIns="50800" rtlCol="0" anchor="ctr"/>
            <a:lstStyle/>
            <a:p>
              <a:pPr algn="ctr">
                <a:lnSpc>
                  <a:spcPts val="2605"/>
                </a:lnSpc>
              </a:pPr>
              <a:endParaRPr/>
            </a:p>
          </p:txBody>
        </p:sp>
      </p:grpSp>
      <p:sp>
        <p:nvSpPr>
          <p:cNvPr id="16" name="TextBox 16"/>
          <p:cNvSpPr txBox="1"/>
          <p:nvPr/>
        </p:nvSpPr>
        <p:spPr>
          <a:xfrm>
            <a:off x="5001923" y="2935642"/>
            <a:ext cx="3432147" cy="545973"/>
          </a:xfrm>
          <a:prstGeom prst="rect">
            <a:avLst/>
          </a:prstGeom>
        </p:spPr>
        <p:txBody>
          <a:bodyPr lIns="0" tIns="0" rIns="0" bIns="0" rtlCol="0" anchor="t">
            <a:spAutoFit/>
          </a:bodyPr>
          <a:lstStyle/>
          <a:p>
            <a:pPr marL="0" lvl="0" indent="0" algn="ctr">
              <a:lnSpc>
                <a:spcPts val="4415"/>
              </a:lnSpc>
              <a:spcBef>
                <a:spcPct val="0"/>
              </a:spcBef>
            </a:pPr>
            <a:r>
              <a:rPr lang="en-US" sz="3199">
                <a:solidFill>
                  <a:srgbClr val="0071C9"/>
                </a:solidFill>
                <a:latin typeface="DM Sans Bold"/>
              </a:rPr>
              <a:t>Step 2</a:t>
            </a:r>
          </a:p>
        </p:txBody>
      </p:sp>
      <p:sp>
        <p:nvSpPr>
          <p:cNvPr id="17" name="TextBox 17"/>
          <p:cNvSpPr txBox="1"/>
          <p:nvPr/>
        </p:nvSpPr>
        <p:spPr>
          <a:xfrm>
            <a:off x="5141438" y="3651678"/>
            <a:ext cx="3384519" cy="972564"/>
          </a:xfrm>
          <a:prstGeom prst="rect">
            <a:avLst/>
          </a:prstGeom>
        </p:spPr>
        <p:txBody>
          <a:bodyPr lIns="0" tIns="0" rIns="0" bIns="0" rtlCol="0" anchor="t">
            <a:spAutoFit/>
          </a:bodyPr>
          <a:lstStyle/>
          <a:p>
            <a:pPr marL="0" lvl="0" indent="0" algn="ctr">
              <a:lnSpc>
                <a:spcPts val="3963"/>
              </a:lnSpc>
              <a:spcBef>
                <a:spcPct val="0"/>
              </a:spcBef>
            </a:pPr>
            <a:r>
              <a:rPr lang="en-US" sz="2872">
                <a:solidFill>
                  <a:srgbClr val="051D40"/>
                </a:solidFill>
                <a:latin typeface="DM Sans"/>
              </a:rPr>
              <a:t>Data Pre-processing</a:t>
            </a:r>
          </a:p>
        </p:txBody>
      </p:sp>
      <p:grpSp>
        <p:nvGrpSpPr>
          <p:cNvPr id="18" name="Group 18"/>
          <p:cNvGrpSpPr/>
          <p:nvPr/>
        </p:nvGrpSpPr>
        <p:grpSpPr>
          <a:xfrm>
            <a:off x="9144792" y="2533149"/>
            <a:ext cx="3569674" cy="2397969"/>
            <a:chOff x="0" y="0"/>
            <a:chExt cx="940161" cy="631564"/>
          </a:xfrm>
        </p:grpSpPr>
        <p:sp>
          <p:nvSpPr>
            <p:cNvPr id="19" name="Freeform 19"/>
            <p:cNvSpPr/>
            <p:nvPr/>
          </p:nvSpPr>
          <p:spPr>
            <a:xfrm>
              <a:off x="0" y="0"/>
              <a:ext cx="940161" cy="631564"/>
            </a:xfrm>
            <a:custGeom>
              <a:avLst/>
              <a:gdLst/>
              <a:ahLst/>
              <a:cxnLst/>
              <a:rect l="l" t="t" r="r" b="b"/>
              <a:pathLst>
                <a:path w="940161" h="631564">
                  <a:moveTo>
                    <a:pt x="0" y="0"/>
                  </a:moveTo>
                  <a:lnTo>
                    <a:pt x="940161" y="0"/>
                  </a:lnTo>
                  <a:lnTo>
                    <a:pt x="940161" y="631564"/>
                  </a:lnTo>
                  <a:lnTo>
                    <a:pt x="0" y="631564"/>
                  </a:lnTo>
                  <a:close/>
                </a:path>
              </a:pathLst>
            </a:custGeom>
            <a:solidFill>
              <a:srgbClr val="CFF4FF"/>
            </a:solidFill>
            <a:ln w="19050" cap="sq">
              <a:solidFill>
                <a:srgbClr val="FFFFFF"/>
              </a:solidFill>
              <a:prstDash val="solid"/>
              <a:miter/>
            </a:ln>
          </p:spPr>
          <p:txBody>
            <a:bodyPr/>
            <a:lstStyle/>
            <a:p>
              <a:endParaRPr lang="en-IN"/>
            </a:p>
          </p:txBody>
        </p:sp>
        <p:sp>
          <p:nvSpPr>
            <p:cNvPr id="20" name="TextBox 20"/>
            <p:cNvSpPr txBox="1"/>
            <p:nvPr/>
          </p:nvSpPr>
          <p:spPr>
            <a:xfrm>
              <a:off x="0" y="-38100"/>
              <a:ext cx="940161" cy="669664"/>
            </a:xfrm>
            <a:prstGeom prst="rect">
              <a:avLst/>
            </a:prstGeom>
          </p:spPr>
          <p:txBody>
            <a:bodyPr lIns="50800" tIns="50800" rIns="50800" bIns="50800" rtlCol="0" anchor="ctr"/>
            <a:lstStyle/>
            <a:p>
              <a:pPr algn="ctr">
                <a:lnSpc>
                  <a:spcPts val="2605"/>
                </a:lnSpc>
              </a:pPr>
              <a:endParaRPr/>
            </a:p>
          </p:txBody>
        </p:sp>
      </p:grpSp>
      <p:sp>
        <p:nvSpPr>
          <p:cNvPr id="21" name="TextBox 21"/>
          <p:cNvSpPr txBox="1"/>
          <p:nvPr/>
        </p:nvSpPr>
        <p:spPr>
          <a:xfrm>
            <a:off x="9017663" y="2935642"/>
            <a:ext cx="3432147" cy="545973"/>
          </a:xfrm>
          <a:prstGeom prst="rect">
            <a:avLst/>
          </a:prstGeom>
        </p:spPr>
        <p:txBody>
          <a:bodyPr lIns="0" tIns="0" rIns="0" bIns="0" rtlCol="0" anchor="t">
            <a:spAutoFit/>
          </a:bodyPr>
          <a:lstStyle/>
          <a:p>
            <a:pPr marL="0" lvl="0" indent="0" algn="ctr">
              <a:lnSpc>
                <a:spcPts val="4415"/>
              </a:lnSpc>
              <a:spcBef>
                <a:spcPct val="0"/>
              </a:spcBef>
            </a:pPr>
            <a:r>
              <a:rPr lang="en-US" sz="3199">
                <a:solidFill>
                  <a:srgbClr val="0071C9"/>
                </a:solidFill>
                <a:latin typeface="DM Sans Bold"/>
              </a:rPr>
              <a:t>Step 3</a:t>
            </a:r>
          </a:p>
        </p:txBody>
      </p:sp>
      <p:sp>
        <p:nvSpPr>
          <p:cNvPr id="22" name="TextBox 22"/>
          <p:cNvSpPr txBox="1"/>
          <p:nvPr/>
        </p:nvSpPr>
        <p:spPr>
          <a:xfrm>
            <a:off x="9517029" y="3651678"/>
            <a:ext cx="2786006" cy="972564"/>
          </a:xfrm>
          <a:prstGeom prst="rect">
            <a:avLst/>
          </a:prstGeom>
        </p:spPr>
        <p:txBody>
          <a:bodyPr lIns="0" tIns="0" rIns="0" bIns="0" rtlCol="0" anchor="t">
            <a:spAutoFit/>
          </a:bodyPr>
          <a:lstStyle/>
          <a:p>
            <a:pPr marL="0" lvl="0" indent="0" algn="ctr">
              <a:lnSpc>
                <a:spcPts val="3963"/>
              </a:lnSpc>
              <a:spcBef>
                <a:spcPct val="0"/>
              </a:spcBef>
            </a:pPr>
            <a:r>
              <a:rPr lang="en-US" sz="2872">
                <a:solidFill>
                  <a:srgbClr val="051D40"/>
                </a:solidFill>
                <a:latin typeface="DM Sans"/>
              </a:rPr>
              <a:t>Split the dataset</a:t>
            </a:r>
          </a:p>
        </p:txBody>
      </p:sp>
      <p:grpSp>
        <p:nvGrpSpPr>
          <p:cNvPr id="23" name="Group 23"/>
          <p:cNvGrpSpPr/>
          <p:nvPr/>
        </p:nvGrpSpPr>
        <p:grpSpPr>
          <a:xfrm>
            <a:off x="1537318" y="5746715"/>
            <a:ext cx="4297048" cy="2397969"/>
            <a:chOff x="0" y="0"/>
            <a:chExt cx="1131733" cy="631564"/>
          </a:xfrm>
        </p:grpSpPr>
        <p:sp>
          <p:nvSpPr>
            <p:cNvPr id="24" name="Freeform 24"/>
            <p:cNvSpPr/>
            <p:nvPr/>
          </p:nvSpPr>
          <p:spPr>
            <a:xfrm>
              <a:off x="0" y="0"/>
              <a:ext cx="1131733" cy="631564"/>
            </a:xfrm>
            <a:custGeom>
              <a:avLst/>
              <a:gdLst/>
              <a:ahLst/>
              <a:cxnLst/>
              <a:rect l="l" t="t" r="r" b="b"/>
              <a:pathLst>
                <a:path w="1131733" h="631564">
                  <a:moveTo>
                    <a:pt x="0" y="0"/>
                  </a:moveTo>
                  <a:lnTo>
                    <a:pt x="1131733" y="0"/>
                  </a:lnTo>
                  <a:lnTo>
                    <a:pt x="1131733" y="631564"/>
                  </a:lnTo>
                  <a:lnTo>
                    <a:pt x="0" y="631564"/>
                  </a:lnTo>
                  <a:close/>
                </a:path>
              </a:pathLst>
            </a:custGeom>
            <a:solidFill>
              <a:srgbClr val="CFF4FF"/>
            </a:solidFill>
            <a:ln w="19050" cap="sq">
              <a:solidFill>
                <a:srgbClr val="FFFFFF"/>
              </a:solidFill>
              <a:prstDash val="solid"/>
              <a:miter/>
            </a:ln>
          </p:spPr>
          <p:txBody>
            <a:bodyPr/>
            <a:lstStyle/>
            <a:p>
              <a:endParaRPr lang="en-IN"/>
            </a:p>
          </p:txBody>
        </p:sp>
        <p:sp>
          <p:nvSpPr>
            <p:cNvPr id="25" name="TextBox 25"/>
            <p:cNvSpPr txBox="1"/>
            <p:nvPr/>
          </p:nvSpPr>
          <p:spPr>
            <a:xfrm>
              <a:off x="0" y="-38100"/>
              <a:ext cx="1131733" cy="669664"/>
            </a:xfrm>
            <a:prstGeom prst="rect">
              <a:avLst/>
            </a:prstGeom>
          </p:spPr>
          <p:txBody>
            <a:bodyPr lIns="50800" tIns="50800" rIns="50800" bIns="50800" rtlCol="0" anchor="ctr"/>
            <a:lstStyle/>
            <a:p>
              <a:pPr algn="ctr">
                <a:lnSpc>
                  <a:spcPts val="2605"/>
                </a:lnSpc>
              </a:pPr>
              <a:endParaRPr/>
            </a:p>
          </p:txBody>
        </p:sp>
      </p:grpSp>
      <p:sp>
        <p:nvSpPr>
          <p:cNvPr id="26" name="TextBox 26"/>
          <p:cNvSpPr txBox="1"/>
          <p:nvPr/>
        </p:nvSpPr>
        <p:spPr>
          <a:xfrm>
            <a:off x="1969768" y="6149208"/>
            <a:ext cx="3432147" cy="545973"/>
          </a:xfrm>
          <a:prstGeom prst="rect">
            <a:avLst/>
          </a:prstGeom>
        </p:spPr>
        <p:txBody>
          <a:bodyPr lIns="0" tIns="0" rIns="0" bIns="0" rtlCol="0" anchor="t">
            <a:spAutoFit/>
          </a:bodyPr>
          <a:lstStyle/>
          <a:p>
            <a:pPr marL="0" lvl="0" indent="0" algn="ctr">
              <a:lnSpc>
                <a:spcPts val="4415"/>
              </a:lnSpc>
              <a:spcBef>
                <a:spcPct val="0"/>
              </a:spcBef>
            </a:pPr>
            <a:r>
              <a:rPr lang="en-US" sz="3199">
                <a:solidFill>
                  <a:srgbClr val="0071C9"/>
                </a:solidFill>
                <a:latin typeface="DM Sans Bold"/>
              </a:rPr>
              <a:t>Step 5</a:t>
            </a:r>
          </a:p>
        </p:txBody>
      </p:sp>
      <p:grpSp>
        <p:nvGrpSpPr>
          <p:cNvPr id="27" name="Group 27"/>
          <p:cNvGrpSpPr/>
          <p:nvPr/>
        </p:nvGrpSpPr>
        <p:grpSpPr>
          <a:xfrm>
            <a:off x="6429588" y="5746715"/>
            <a:ext cx="4297048" cy="2397969"/>
            <a:chOff x="0" y="0"/>
            <a:chExt cx="1131733" cy="631564"/>
          </a:xfrm>
        </p:grpSpPr>
        <p:sp>
          <p:nvSpPr>
            <p:cNvPr id="28" name="Freeform 28"/>
            <p:cNvSpPr/>
            <p:nvPr/>
          </p:nvSpPr>
          <p:spPr>
            <a:xfrm>
              <a:off x="0" y="0"/>
              <a:ext cx="1131733" cy="631564"/>
            </a:xfrm>
            <a:custGeom>
              <a:avLst/>
              <a:gdLst/>
              <a:ahLst/>
              <a:cxnLst/>
              <a:rect l="l" t="t" r="r" b="b"/>
              <a:pathLst>
                <a:path w="1131733" h="631564">
                  <a:moveTo>
                    <a:pt x="0" y="0"/>
                  </a:moveTo>
                  <a:lnTo>
                    <a:pt x="1131733" y="0"/>
                  </a:lnTo>
                  <a:lnTo>
                    <a:pt x="1131733" y="631564"/>
                  </a:lnTo>
                  <a:lnTo>
                    <a:pt x="0" y="631564"/>
                  </a:lnTo>
                  <a:close/>
                </a:path>
              </a:pathLst>
            </a:custGeom>
            <a:solidFill>
              <a:srgbClr val="CFF4FF"/>
            </a:solidFill>
            <a:ln w="19050" cap="sq">
              <a:solidFill>
                <a:srgbClr val="FFFFFF"/>
              </a:solidFill>
              <a:prstDash val="solid"/>
              <a:miter/>
            </a:ln>
          </p:spPr>
          <p:txBody>
            <a:bodyPr/>
            <a:lstStyle/>
            <a:p>
              <a:endParaRPr lang="en-IN"/>
            </a:p>
          </p:txBody>
        </p:sp>
        <p:sp>
          <p:nvSpPr>
            <p:cNvPr id="29" name="TextBox 29"/>
            <p:cNvSpPr txBox="1"/>
            <p:nvPr/>
          </p:nvSpPr>
          <p:spPr>
            <a:xfrm>
              <a:off x="0" y="-38100"/>
              <a:ext cx="1131733" cy="669664"/>
            </a:xfrm>
            <a:prstGeom prst="rect">
              <a:avLst/>
            </a:prstGeom>
          </p:spPr>
          <p:txBody>
            <a:bodyPr lIns="50800" tIns="50800" rIns="50800" bIns="50800" rtlCol="0" anchor="ctr"/>
            <a:lstStyle/>
            <a:p>
              <a:pPr algn="ctr">
                <a:lnSpc>
                  <a:spcPts val="2605"/>
                </a:lnSpc>
              </a:pPr>
              <a:endParaRPr/>
            </a:p>
          </p:txBody>
        </p:sp>
      </p:grpSp>
      <p:sp>
        <p:nvSpPr>
          <p:cNvPr id="30" name="TextBox 30"/>
          <p:cNvSpPr txBox="1"/>
          <p:nvPr/>
        </p:nvSpPr>
        <p:spPr>
          <a:xfrm>
            <a:off x="6862039" y="6149208"/>
            <a:ext cx="3432147" cy="545973"/>
          </a:xfrm>
          <a:prstGeom prst="rect">
            <a:avLst/>
          </a:prstGeom>
        </p:spPr>
        <p:txBody>
          <a:bodyPr lIns="0" tIns="0" rIns="0" bIns="0" rtlCol="0" anchor="t">
            <a:spAutoFit/>
          </a:bodyPr>
          <a:lstStyle/>
          <a:p>
            <a:pPr marL="0" lvl="0" indent="0" algn="ctr">
              <a:lnSpc>
                <a:spcPts val="4415"/>
              </a:lnSpc>
              <a:spcBef>
                <a:spcPct val="0"/>
              </a:spcBef>
            </a:pPr>
            <a:r>
              <a:rPr lang="en-US" sz="3199">
                <a:solidFill>
                  <a:srgbClr val="0071C9"/>
                </a:solidFill>
                <a:latin typeface="DM Sans Bold"/>
              </a:rPr>
              <a:t>Step 6</a:t>
            </a:r>
          </a:p>
        </p:txBody>
      </p:sp>
      <p:sp>
        <p:nvSpPr>
          <p:cNvPr id="31" name="TextBox 31"/>
          <p:cNvSpPr txBox="1"/>
          <p:nvPr/>
        </p:nvSpPr>
        <p:spPr>
          <a:xfrm>
            <a:off x="7093441" y="6898075"/>
            <a:ext cx="3200745" cy="972564"/>
          </a:xfrm>
          <a:prstGeom prst="rect">
            <a:avLst/>
          </a:prstGeom>
        </p:spPr>
        <p:txBody>
          <a:bodyPr lIns="0" tIns="0" rIns="0" bIns="0" rtlCol="0" anchor="t">
            <a:spAutoFit/>
          </a:bodyPr>
          <a:lstStyle/>
          <a:p>
            <a:pPr marL="0" lvl="0" indent="0" algn="ctr">
              <a:lnSpc>
                <a:spcPts val="3963"/>
              </a:lnSpc>
              <a:spcBef>
                <a:spcPct val="0"/>
              </a:spcBef>
            </a:pPr>
            <a:r>
              <a:rPr lang="en-US" sz="2872">
                <a:solidFill>
                  <a:srgbClr val="051D40"/>
                </a:solidFill>
                <a:latin typeface="DM Sans"/>
              </a:rPr>
              <a:t>Model Selection and Fitting</a:t>
            </a:r>
          </a:p>
        </p:txBody>
      </p:sp>
      <p:grpSp>
        <p:nvGrpSpPr>
          <p:cNvPr id="32" name="Group 32"/>
          <p:cNvGrpSpPr/>
          <p:nvPr/>
        </p:nvGrpSpPr>
        <p:grpSpPr>
          <a:xfrm>
            <a:off x="11303905" y="5746715"/>
            <a:ext cx="4297048" cy="2397969"/>
            <a:chOff x="0" y="0"/>
            <a:chExt cx="1131733" cy="631564"/>
          </a:xfrm>
        </p:grpSpPr>
        <p:sp>
          <p:nvSpPr>
            <p:cNvPr id="33" name="Freeform 33"/>
            <p:cNvSpPr/>
            <p:nvPr/>
          </p:nvSpPr>
          <p:spPr>
            <a:xfrm>
              <a:off x="0" y="0"/>
              <a:ext cx="1131733" cy="631564"/>
            </a:xfrm>
            <a:custGeom>
              <a:avLst/>
              <a:gdLst/>
              <a:ahLst/>
              <a:cxnLst/>
              <a:rect l="l" t="t" r="r" b="b"/>
              <a:pathLst>
                <a:path w="1131733" h="631564">
                  <a:moveTo>
                    <a:pt x="0" y="0"/>
                  </a:moveTo>
                  <a:lnTo>
                    <a:pt x="1131733" y="0"/>
                  </a:lnTo>
                  <a:lnTo>
                    <a:pt x="1131733" y="631564"/>
                  </a:lnTo>
                  <a:lnTo>
                    <a:pt x="0" y="631564"/>
                  </a:lnTo>
                  <a:close/>
                </a:path>
              </a:pathLst>
            </a:custGeom>
            <a:solidFill>
              <a:srgbClr val="CFF4FF"/>
            </a:solidFill>
            <a:ln w="19050" cap="sq">
              <a:solidFill>
                <a:srgbClr val="FFFFFF"/>
              </a:solidFill>
              <a:prstDash val="solid"/>
              <a:miter/>
            </a:ln>
          </p:spPr>
          <p:txBody>
            <a:bodyPr/>
            <a:lstStyle/>
            <a:p>
              <a:endParaRPr lang="en-IN"/>
            </a:p>
          </p:txBody>
        </p:sp>
        <p:sp>
          <p:nvSpPr>
            <p:cNvPr id="34" name="TextBox 34"/>
            <p:cNvSpPr txBox="1"/>
            <p:nvPr/>
          </p:nvSpPr>
          <p:spPr>
            <a:xfrm>
              <a:off x="0" y="-38100"/>
              <a:ext cx="1131733" cy="669664"/>
            </a:xfrm>
            <a:prstGeom prst="rect">
              <a:avLst/>
            </a:prstGeom>
          </p:spPr>
          <p:txBody>
            <a:bodyPr lIns="50800" tIns="50800" rIns="50800" bIns="50800" rtlCol="0" anchor="ctr"/>
            <a:lstStyle/>
            <a:p>
              <a:pPr algn="ctr">
                <a:lnSpc>
                  <a:spcPts val="2605"/>
                </a:lnSpc>
              </a:pPr>
              <a:endParaRPr/>
            </a:p>
          </p:txBody>
        </p:sp>
      </p:grpSp>
      <p:sp>
        <p:nvSpPr>
          <p:cNvPr id="35" name="TextBox 35"/>
          <p:cNvSpPr txBox="1"/>
          <p:nvPr/>
        </p:nvSpPr>
        <p:spPr>
          <a:xfrm>
            <a:off x="11736355" y="6149208"/>
            <a:ext cx="3432147" cy="545973"/>
          </a:xfrm>
          <a:prstGeom prst="rect">
            <a:avLst/>
          </a:prstGeom>
        </p:spPr>
        <p:txBody>
          <a:bodyPr lIns="0" tIns="0" rIns="0" bIns="0" rtlCol="0" anchor="t">
            <a:spAutoFit/>
          </a:bodyPr>
          <a:lstStyle/>
          <a:p>
            <a:pPr marL="0" lvl="0" indent="0" algn="ctr">
              <a:lnSpc>
                <a:spcPts val="4415"/>
              </a:lnSpc>
              <a:spcBef>
                <a:spcPct val="0"/>
              </a:spcBef>
            </a:pPr>
            <a:r>
              <a:rPr lang="en-US" sz="3199">
                <a:solidFill>
                  <a:srgbClr val="0071C9"/>
                </a:solidFill>
                <a:latin typeface="DM Sans Bold"/>
              </a:rPr>
              <a:t>Step 7</a:t>
            </a:r>
          </a:p>
        </p:txBody>
      </p:sp>
      <p:sp>
        <p:nvSpPr>
          <p:cNvPr id="36" name="TextBox 36"/>
          <p:cNvSpPr txBox="1"/>
          <p:nvPr/>
        </p:nvSpPr>
        <p:spPr>
          <a:xfrm>
            <a:off x="11967757" y="6898075"/>
            <a:ext cx="3200745" cy="972564"/>
          </a:xfrm>
          <a:prstGeom prst="rect">
            <a:avLst/>
          </a:prstGeom>
        </p:spPr>
        <p:txBody>
          <a:bodyPr lIns="0" tIns="0" rIns="0" bIns="0" rtlCol="0" anchor="t">
            <a:spAutoFit/>
          </a:bodyPr>
          <a:lstStyle/>
          <a:p>
            <a:pPr marL="0" lvl="0" indent="0" algn="ctr">
              <a:lnSpc>
                <a:spcPts val="3963"/>
              </a:lnSpc>
              <a:spcBef>
                <a:spcPct val="0"/>
              </a:spcBef>
            </a:pPr>
            <a:r>
              <a:rPr lang="en-US" sz="2872">
                <a:solidFill>
                  <a:srgbClr val="051D40"/>
                </a:solidFill>
                <a:latin typeface="DM Sans"/>
              </a:rPr>
              <a:t>Hyperparameter Tuning</a:t>
            </a:r>
          </a:p>
        </p:txBody>
      </p:sp>
      <p:grpSp>
        <p:nvGrpSpPr>
          <p:cNvPr id="37" name="Group 37"/>
          <p:cNvGrpSpPr/>
          <p:nvPr/>
        </p:nvGrpSpPr>
        <p:grpSpPr>
          <a:xfrm>
            <a:off x="13138038" y="2500318"/>
            <a:ext cx="3200745" cy="2397969"/>
            <a:chOff x="0" y="0"/>
            <a:chExt cx="842995" cy="631564"/>
          </a:xfrm>
        </p:grpSpPr>
        <p:sp>
          <p:nvSpPr>
            <p:cNvPr id="38" name="Freeform 38"/>
            <p:cNvSpPr/>
            <p:nvPr/>
          </p:nvSpPr>
          <p:spPr>
            <a:xfrm>
              <a:off x="0" y="0"/>
              <a:ext cx="842995" cy="631564"/>
            </a:xfrm>
            <a:custGeom>
              <a:avLst/>
              <a:gdLst/>
              <a:ahLst/>
              <a:cxnLst/>
              <a:rect l="l" t="t" r="r" b="b"/>
              <a:pathLst>
                <a:path w="842995" h="631564">
                  <a:moveTo>
                    <a:pt x="0" y="0"/>
                  </a:moveTo>
                  <a:lnTo>
                    <a:pt x="842995" y="0"/>
                  </a:lnTo>
                  <a:lnTo>
                    <a:pt x="842995" y="631564"/>
                  </a:lnTo>
                  <a:lnTo>
                    <a:pt x="0" y="631564"/>
                  </a:lnTo>
                  <a:close/>
                </a:path>
              </a:pathLst>
            </a:custGeom>
            <a:solidFill>
              <a:srgbClr val="CFF4FF"/>
            </a:solidFill>
            <a:ln w="19050" cap="sq">
              <a:solidFill>
                <a:srgbClr val="FFFFFF"/>
              </a:solidFill>
              <a:prstDash val="solid"/>
              <a:miter/>
            </a:ln>
          </p:spPr>
          <p:txBody>
            <a:bodyPr/>
            <a:lstStyle/>
            <a:p>
              <a:endParaRPr lang="en-IN"/>
            </a:p>
          </p:txBody>
        </p:sp>
        <p:sp>
          <p:nvSpPr>
            <p:cNvPr id="39" name="TextBox 39"/>
            <p:cNvSpPr txBox="1"/>
            <p:nvPr/>
          </p:nvSpPr>
          <p:spPr>
            <a:xfrm>
              <a:off x="0" y="-38100"/>
              <a:ext cx="842995" cy="669664"/>
            </a:xfrm>
            <a:prstGeom prst="rect">
              <a:avLst/>
            </a:prstGeom>
          </p:spPr>
          <p:txBody>
            <a:bodyPr lIns="50800" tIns="50800" rIns="50800" bIns="50800" rtlCol="0" anchor="ctr"/>
            <a:lstStyle/>
            <a:p>
              <a:pPr algn="ctr">
                <a:lnSpc>
                  <a:spcPts val="2605"/>
                </a:lnSpc>
              </a:pPr>
              <a:endParaRPr/>
            </a:p>
          </p:txBody>
        </p:sp>
      </p:grpSp>
      <p:sp>
        <p:nvSpPr>
          <p:cNvPr id="40" name="TextBox 40"/>
          <p:cNvSpPr txBox="1"/>
          <p:nvPr/>
        </p:nvSpPr>
        <p:spPr>
          <a:xfrm>
            <a:off x="12906636" y="2902811"/>
            <a:ext cx="3432147" cy="545973"/>
          </a:xfrm>
          <a:prstGeom prst="rect">
            <a:avLst/>
          </a:prstGeom>
        </p:spPr>
        <p:txBody>
          <a:bodyPr lIns="0" tIns="0" rIns="0" bIns="0" rtlCol="0" anchor="t">
            <a:spAutoFit/>
          </a:bodyPr>
          <a:lstStyle/>
          <a:p>
            <a:pPr marL="0" lvl="0" indent="0" algn="ctr">
              <a:lnSpc>
                <a:spcPts val="4415"/>
              </a:lnSpc>
              <a:spcBef>
                <a:spcPct val="0"/>
              </a:spcBef>
            </a:pPr>
            <a:r>
              <a:rPr lang="en-US" sz="3199">
                <a:solidFill>
                  <a:srgbClr val="0071C9"/>
                </a:solidFill>
                <a:latin typeface="DM Sans Bold"/>
              </a:rPr>
              <a:t>Step 4</a:t>
            </a:r>
          </a:p>
        </p:txBody>
      </p:sp>
      <p:sp>
        <p:nvSpPr>
          <p:cNvPr id="41" name="TextBox 41"/>
          <p:cNvSpPr txBox="1"/>
          <p:nvPr/>
        </p:nvSpPr>
        <p:spPr>
          <a:xfrm>
            <a:off x="13409791" y="3651678"/>
            <a:ext cx="2885726" cy="972564"/>
          </a:xfrm>
          <a:prstGeom prst="rect">
            <a:avLst/>
          </a:prstGeom>
        </p:spPr>
        <p:txBody>
          <a:bodyPr lIns="0" tIns="0" rIns="0" bIns="0" rtlCol="0" anchor="t">
            <a:spAutoFit/>
          </a:bodyPr>
          <a:lstStyle/>
          <a:p>
            <a:pPr marL="0" lvl="0" indent="0" algn="ctr">
              <a:lnSpc>
                <a:spcPts val="3963"/>
              </a:lnSpc>
              <a:spcBef>
                <a:spcPct val="0"/>
              </a:spcBef>
            </a:pPr>
            <a:r>
              <a:rPr lang="en-US" sz="2872">
                <a:solidFill>
                  <a:srgbClr val="051D40"/>
                </a:solidFill>
                <a:latin typeface="DM Sans"/>
              </a:rPr>
              <a:t>Balancing the data</a:t>
            </a:r>
          </a:p>
        </p:txBody>
      </p:sp>
      <p:sp>
        <p:nvSpPr>
          <p:cNvPr id="42" name="TextBox 42"/>
          <p:cNvSpPr txBox="1"/>
          <p:nvPr/>
        </p:nvSpPr>
        <p:spPr>
          <a:xfrm>
            <a:off x="2085469" y="6898075"/>
            <a:ext cx="3200745" cy="477264"/>
          </a:xfrm>
          <a:prstGeom prst="rect">
            <a:avLst/>
          </a:prstGeom>
        </p:spPr>
        <p:txBody>
          <a:bodyPr lIns="0" tIns="0" rIns="0" bIns="0" rtlCol="0" anchor="t">
            <a:spAutoFit/>
          </a:bodyPr>
          <a:lstStyle/>
          <a:p>
            <a:pPr marL="0" lvl="0" indent="0" algn="ctr">
              <a:lnSpc>
                <a:spcPts val="3963"/>
              </a:lnSpc>
              <a:spcBef>
                <a:spcPct val="0"/>
              </a:spcBef>
            </a:pPr>
            <a:r>
              <a:rPr lang="en-US" sz="2872">
                <a:solidFill>
                  <a:srgbClr val="051D40"/>
                </a:solidFill>
                <a:latin typeface="DM Sans"/>
              </a:rPr>
              <a:t>Standardization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6093797" y="3368497"/>
            <a:ext cx="4161751" cy="1184729"/>
            <a:chOff x="0" y="0"/>
            <a:chExt cx="2565722" cy="730386"/>
          </a:xfrm>
        </p:grpSpPr>
        <p:sp>
          <p:nvSpPr>
            <p:cNvPr id="3" name="Freeform 3"/>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0071C9"/>
            </a:solidFill>
          </p:spPr>
          <p:txBody>
            <a:bodyPr/>
            <a:lstStyle/>
            <a:p>
              <a:endParaRPr lang="en-IN"/>
            </a:p>
          </p:txBody>
        </p:sp>
        <p:sp>
          <p:nvSpPr>
            <p:cNvPr id="4" name="TextBox 4"/>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5" name="Group 5"/>
          <p:cNvGrpSpPr/>
          <p:nvPr/>
        </p:nvGrpSpPr>
        <p:grpSpPr>
          <a:xfrm>
            <a:off x="7724615" y="4553226"/>
            <a:ext cx="4161751" cy="1184729"/>
            <a:chOff x="0" y="0"/>
            <a:chExt cx="2565722" cy="730386"/>
          </a:xfrm>
        </p:grpSpPr>
        <p:sp>
          <p:nvSpPr>
            <p:cNvPr id="6" name="Freeform 6"/>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56AEFF"/>
            </a:solidFill>
          </p:spPr>
          <p:txBody>
            <a:bodyPr/>
            <a:lstStyle/>
            <a:p>
              <a:endParaRPr lang="en-IN"/>
            </a:p>
          </p:txBody>
        </p:sp>
        <p:sp>
          <p:nvSpPr>
            <p:cNvPr id="7" name="TextBox 7"/>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8" name="Group 8"/>
          <p:cNvGrpSpPr/>
          <p:nvPr/>
        </p:nvGrpSpPr>
        <p:grpSpPr>
          <a:xfrm rot="-10800000">
            <a:off x="6758203" y="5737955"/>
            <a:ext cx="4161751" cy="1184729"/>
            <a:chOff x="0" y="0"/>
            <a:chExt cx="2565722" cy="730386"/>
          </a:xfrm>
        </p:grpSpPr>
        <p:sp>
          <p:nvSpPr>
            <p:cNvPr id="9" name="Freeform 9"/>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4BD1FB"/>
            </a:solidFill>
          </p:spPr>
          <p:txBody>
            <a:bodyPr/>
            <a:lstStyle/>
            <a:p>
              <a:endParaRPr lang="en-IN"/>
            </a:p>
          </p:txBody>
        </p:sp>
        <p:sp>
          <p:nvSpPr>
            <p:cNvPr id="10" name="TextBox 10"/>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11" name="Group 11"/>
          <p:cNvGrpSpPr/>
          <p:nvPr/>
        </p:nvGrpSpPr>
        <p:grpSpPr>
          <a:xfrm>
            <a:off x="7724615" y="6918503"/>
            <a:ext cx="4161751" cy="1184729"/>
            <a:chOff x="0" y="0"/>
            <a:chExt cx="2565722" cy="730386"/>
          </a:xfrm>
        </p:grpSpPr>
        <p:sp>
          <p:nvSpPr>
            <p:cNvPr id="12" name="Freeform 12"/>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CFF4FF"/>
            </a:solidFill>
          </p:spPr>
          <p:txBody>
            <a:bodyPr/>
            <a:lstStyle/>
            <a:p>
              <a:endParaRPr lang="en-IN"/>
            </a:p>
          </p:txBody>
        </p:sp>
        <p:sp>
          <p:nvSpPr>
            <p:cNvPr id="13" name="TextBox 13"/>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sp>
        <p:nvSpPr>
          <p:cNvPr id="14" name="TextBox 14"/>
          <p:cNvSpPr txBox="1"/>
          <p:nvPr/>
        </p:nvSpPr>
        <p:spPr>
          <a:xfrm>
            <a:off x="7988487" y="4829451"/>
            <a:ext cx="3634007" cy="578181"/>
          </a:xfrm>
          <a:prstGeom prst="rect">
            <a:avLst/>
          </a:prstGeom>
        </p:spPr>
        <p:txBody>
          <a:bodyPr lIns="0" tIns="0" rIns="0" bIns="0" rtlCol="0" anchor="t">
            <a:spAutoFit/>
          </a:bodyPr>
          <a:lstStyle/>
          <a:p>
            <a:pPr marL="0" lvl="0" indent="0" algn="ctr">
              <a:lnSpc>
                <a:spcPts val="4771"/>
              </a:lnSpc>
              <a:spcBef>
                <a:spcPct val="0"/>
              </a:spcBef>
            </a:pPr>
            <a:r>
              <a:rPr lang="en-US" sz="3457">
                <a:solidFill>
                  <a:srgbClr val="051D40"/>
                </a:solidFill>
                <a:latin typeface="DM Sans Bold"/>
              </a:rPr>
              <a:t>Random Forest</a:t>
            </a:r>
          </a:p>
        </p:txBody>
      </p:sp>
      <p:sp>
        <p:nvSpPr>
          <p:cNvPr id="15" name="TextBox 15"/>
          <p:cNvSpPr txBox="1"/>
          <p:nvPr/>
        </p:nvSpPr>
        <p:spPr>
          <a:xfrm>
            <a:off x="6143943" y="3564000"/>
            <a:ext cx="4061458" cy="813148"/>
          </a:xfrm>
          <a:prstGeom prst="rect">
            <a:avLst/>
          </a:prstGeom>
        </p:spPr>
        <p:txBody>
          <a:bodyPr lIns="0" tIns="0" rIns="0" bIns="0" rtlCol="0" anchor="t">
            <a:spAutoFit/>
          </a:bodyPr>
          <a:lstStyle/>
          <a:p>
            <a:pPr marL="0" lvl="0" indent="0" algn="ctr">
              <a:lnSpc>
                <a:spcPts val="3146"/>
              </a:lnSpc>
            </a:pPr>
            <a:r>
              <a:rPr lang="en-US" sz="3457">
                <a:solidFill>
                  <a:srgbClr val="051D40"/>
                </a:solidFill>
                <a:latin typeface="DM Sans Bold"/>
              </a:rPr>
              <a:t>Logistic Regression</a:t>
            </a:r>
          </a:p>
        </p:txBody>
      </p:sp>
      <p:sp>
        <p:nvSpPr>
          <p:cNvPr id="16" name="TextBox 16"/>
          <p:cNvSpPr txBox="1"/>
          <p:nvPr/>
        </p:nvSpPr>
        <p:spPr>
          <a:xfrm>
            <a:off x="6950205" y="5891618"/>
            <a:ext cx="3969748" cy="932645"/>
          </a:xfrm>
          <a:prstGeom prst="rect">
            <a:avLst/>
          </a:prstGeom>
        </p:spPr>
        <p:txBody>
          <a:bodyPr lIns="0" tIns="0" rIns="0" bIns="0" rtlCol="0" anchor="t">
            <a:spAutoFit/>
          </a:bodyPr>
          <a:lstStyle/>
          <a:p>
            <a:pPr marL="0" lvl="0" indent="0" algn="ctr">
              <a:lnSpc>
                <a:spcPts val="3630"/>
              </a:lnSpc>
            </a:pPr>
            <a:r>
              <a:rPr lang="en-US" sz="3457">
                <a:solidFill>
                  <a:srgbClr val="051D40"/>
                </a:solidFill>
                <a:latin typeface="DM Sans Bold"/>
              </a:rPr>
              <a:t>Support Vector Machines</a:t>
            </a:r>
          </a:p>
        </p:txBody>
      </p:sp>
      <p:sp>
        <p:nvSpPr>
          <p:cNvPr id="17" name="TextBox 17"/>
          <p:cNvSpPr txBox="1"/>
          <p:nvPr/>
        </p:nvSpPr>
        <p:spPr>
          <a:xfrm>
            <a:off x="8432849" y="7198908"/>
            <a:ext cx="2745282" cy="578181"/>
          </a:xfrm>
          <a:prstGeom prst="rect">
            <a:avLst/>
          </a:prstGeom>
        </p:spPr>
        <p:txBody>
          <a:bodyPr lIns="0" tIns="0" rIns="0" bIns="0" rtlCol="0" anchor="t">
            <a:spAutoFit/>
          </a:bodyPr>
          <a:lstStyle/>
          <a:p>
            <a:pPr marL="0" lvl="0" indent="0" algn="ctr">
              <a:lnSpc>
                <a:spcPts val="4771"/>
              </a:lnSpc>
              <a:spcBef>
                <a:spcPct val="0"/>
              </a:spcBef>
            </a:pPr>
            <a:r>
              <a:rPr lang="en-US" sz="3457">
                <a:solidFill>
                  <a:srgbClr val="051D40"/>
                </a:solidFill>
                <a:latin typeface="DM Sans Bold"/>
              </a:rPr>
              <a:t>XG Boost</a:t>
            </a:r>
          </a:p>
        </p:txBody>
      </p:sp>
      <p:sp>
        <p:nvSpPr>
          <p:cNvPr id="18" name="Freeform 18"/>
          <p:cNvSpPr/>
          <p:nvPr/>
        </p:nvSpPr>
        <p:spPr>
          <a:xfrm>
            <a:off x="-2519628" y="7227483"/>
            <a:ext cx="7086596" cy="7086596"/>
          </a:xfrm>
          <a:custGeom>
            <a:avLst/>
            <a:gdLst/>
            <a:ahLst/>
            <a:cxnLst/>
            <a:rect l="l" t="t" r="r" b="b"/>
            <a:pathLst>
              <a:path w="7086596" h="7086596">
                <a:moveTo>
                  <a:pt x="0" y="0"/>
                </a:moveTo>
                <a:lnTo>
                  <a:pt x="7086596" y="0"/>
                </a:lnTo>
                <a:lnTo>
                  <a:pt x="7086596" y="7086596"/>
                </a:lnTo>
                <a:lnTo>
                  <a:pt x="0" y="70865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9" name="Freeform 19"/>
          <p:cNvSpPr/>
          <p:nvPr/>
        </p:nvSpPr>
        <p:spPr>
          <a:xfrm rot="10436461">
            <a:off x="14152110" y="-4118246"/>
            <a:ext cx="6566182" cy="6566182"/>
          </a:xfrm>
          <a:custGeom>
            <a:avLst/>
            <a:gdLst/>
            <a:ahLst/>
            <a:cxnLst/>
            <a:rect l="l" t="t" r="r" b="b"/>
            <a:pathLst>
              <a:path w="6566182" h="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20" name="TextBox 20"/>
          <p:cNvSpPr txBox="1"/>
          <p:nvPr/>
        </p:nvSpPr>
        <p:spPr>
          <a:xfrm>
            <a:off x="1028700" y="1028700"/>
            <a:ext cx="14055956" cy="1009650"/>
          </a:xfrm>
          <a:prstGeom prst="rect">
            <a:avLst/>
          </a:prstGeom>
        </p:spPr>
        <p:txBody>
          <a:bodyPr lIns="0" tIns="0" rIns="0" bIns="0" rtlCol="0" anchor="t">
            <a:spAutoFit/>
          </a:bodyPr>
          <a:lstStyle/>
          <a:p>
            <a:pPr marL="0" lvl="0" indent="0">
              <a:lnSpc>
                <a:spcPts val="7884"/>
              </a:lnSpc>
              <a:spcBef>
                <a:spcPct val="0"/>
              </a:spcBef>
            </a:pPr>
            <a:r>
              <a:rPr lang="en-US" sz="6570">
                <a:solidFill>
                  <a:srgbClr val="FFFFFF"/>
                </a:solidFill>
                <a:latin typeface="Now Bold"/>
              </a:rPr>
              <a:t>MODEL SELECTION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TotalTime>
  <Words>684</Words>
  <Application>Microsoft Office PowerPoint</Application>
  <PresentationFormat>Custom</PresentationFormat>
  <Paragraphs>108</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Now</vt:lpstr>
      <vt:lpstr>Calibri</vt:lpstr>
      <vt:lpstr>Arial</vt:lpstr>
      <vt:lpstr>DM Sans Bold</vt:lpstr>
      <vt:lpstr>DM Sans</vt:lpstr>
      <vt:lpstr>Now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Violet Dark Simple and Straightforward Boutique Business Meeting Visual Charts Presentation</dc:title>
  <cp:lastModifiedBy>Santhoshini Bojanapally</cp:lastModifiedBy>
  <cp:revision>2</cp:revision>
  <dcterms:created xsi:type="dcterms:W3CDTF">2006-08-16T00:00:00Z</dcterms:created>
  <dcterms:modified xsi:type="dcterms:W3CDTF">2023-11-06T02:08:42Z</dcterms:modified>
  <dc:identifier>DAFzPf770-g</dc:identifier>
</cp:coreProperties>
</file>